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6" r:id="rId34"/>
    <p:sldId id="317" r:id="rId35"/>
    <p:sldId id="318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4660"/>
  </p:normalViewPr>
  <p:slideViewPr>
    <p:cSldViewPr>
      <p:cViewPr varScale="1">
        <p:scale>
          <a:sx n="84" d="100"/>
          <a:sy n="84" d="100"/>
        </p:scale>
        <p:origin x="1243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2384-773C-4C4A-84E1-C37E8C17F48C}" type="datetimeFigureOut">
              <a:rPr lang="en-US" smtClean="0"/>
              <a:pPr/>
              <a:t>9/14/2023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3A5DA00C-71C1-4561-AC33-081D2A027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836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2384-773C-4C4A-84E1-C37E8C17F48C}" type="datetimeFigureOut">
              <a:rPr lang="en-US" smtClean="0"/>
              <a:pPr/>
              <a:t>9/14/2023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A00C-71C1-4561-AC33-081D2A027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46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2384-773C-4C4A-84E1-C37E8C17F48C}" type="datetimeFigureOut">
              <a:rPr lang="en-US" smtClean="0"/>
              <a:pPr/>
              <a:t>9/14/2023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A00C-71C1-4561-AC33-081D2A027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2384-773C-4C4A-84E1-C37E8C17F48C}" type="datetimeFigureOut">
              <a:rPr lang="en-US" smtClean="0"/>
              <a:pPr/>
              <a:t>9/14/2023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A00C-71C1-4561-AC33-081D2A027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488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3862384-773C-4C4A-84E1-C37E8C17F48C}" type="datetimeFigureOut">
              <a:rPr lang="en-US" smtClean="0"/>
              <a:pPr/>
              <a:t>9/14/2023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3A5DA00C-71C1-4561-AC33-081D2A027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9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2384-773C-4C4A-84E1-C37E8C17F48C}" type="datetimeFigureOut">
              <a:rPr lang="en-US" smtClean="0"/>
              <a:pPr/>
              <a:t>9/14/2023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A00C-71C1-4561-AC33-081D2A027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903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2384-773C-4C4A-84E1-C37E8C17F48C}" type="datetimeFigureOut">
              <a:rPr lang="en-US" smtClean="0"/>
              <a:pPr/>
              <a:t>9/14/2023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A00C-71C1-4561-AC33-081D2A027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112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3862384-773C-4C4A-84E1-C37E8C17F48C}" type="datetimeFigureOut">
              <a:rPr lang="en-US" smtClean="0"/>
              <a:pPr/>
              <a:t>9/14/2023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A00C-71C1-4561-AC33-081D2A027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239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2384-773C-4C4A-84E1-C37E8C17F48C}" type="datetimeFigureOut">
              <a:rPr lang="en-US" smtClean="0"/>
              <a:pPr/>
              <a:t>9/14/2023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A00C-71C1-4561-AC33-081D2A027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908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2384-773C-4C4A-84E1-C37E8C17F48C}" type="datetimeFigureOut">
              <a:rPr lang="en-US" smtClean="0"/>
              <a:pPr/>
              <a:t>9/14/2023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A00C-71C1-4561-AC33-081D2A027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32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62384-773C-4C4A-84E1-C37E8C17F48C}" type="datetimeFigureOut">
              <a:rPr lang="en-US" smtClean="0"/>
              <a:pPr/>
              <a:t>9/14/2023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A00C-71C1-4561-AC33-081D2A027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46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3862384-773C-4C4A-84E1-C37E8C17F48C}" type="datetimeFigureOut">
              <a:rPr lang="en-US" smtClean="0"/>
              <a:pPr/>
              <a:t>9/14/2023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3A5DA00C-71C1-4561-AC33-081D2A027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284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47800"/>
            <a:ext cx="9067800" cy="2773288"/>
          </a:xfrm>
        </p:spPr>
        <p:txBody>
          <a:bodyPr>
            <a:normAutofit fontScale="90000"/>
          </a:bodyPr>
          <a:lstStyle/>
          <a:p>
            <a:pPr algn="ctr" eaLnBrk="0" hangingPunct="0">
              <a:tabLst>
                <a:tab pos="1485900" algn="l"/>
              </a:tabLst>
              <a:defRPr/>
            </a:pPr>
            <a:r>
              <a:rPr lang="en-US" sz="3200" dirty="0">
                <a:latin typeface="Palatino Linotype" pitchFamily="18" charset="0"/>
              </a:rPr>
              <a:t>UNIVERSITY OF KRAGUJEVAC</a:t>
            </a:r>
            <a:br>
              <a:rPr lang="en-US" sz="3200" dirty="0">
                <a:latin typeface="Palatino Linotype" pitchFamily="18" charset="0"/>
              </a:rPr>
            </a:br>
            <a:r>
              <a:rPr lang="en-US" sz="3200" dirty="0">
                <a:latin typeface="Palatino Linotype" pitchFamily="18" charset="0"/>
              </a:rPr>
              <a:t>FACULTY OF MEDICAL SCIENCES</a:t>
            </a:r>
            <a:br>
              <a:rPr lang="en-US" sz="3200" dirty="0">
                <a:latin typeface="Palatino Linotype" pitchFamily="18" charset="0"/>
              </a:rPr>
            </a:br>
            <a:r>
              <a:rPr lang="sr-Latn-RS" sz="3200" dirty="0" smtClean="0">
                <a:latin typeface="Palatino Linotype" pitchFamily="18" charset="0"/>
              </a:rPr>
              <a:t/>
            </a:r>
            <a:br>
              <a:rPr lang="sr-Latn-RS" sz="3200" dirty="0" smtClean="0">
                <a:latin typeface="Palatino Linotype" pitchFamily="18" charset="0"/>
              </a:rPr>
            </a:br>
            <a:r>
              <a:rPr lang="sr-Cyrl-RS" sz="32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/>
            </a:r>
            <a:br>
              <a:rPr lang="sr-Cyrl-RS" sz="32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>INTRODUCTION TO CLINICAL PRACTICE</a:t>
            </a:r>
            <a:br>
              <a:rPr lang="en-US" sz="3200" b="1" dirty="0" smtClean="0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</a:br>
            <a:r>
              <a:rPr lang="x-none" sz="3600" b="1" dirty="0" smtClean="0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/>
            </a:r>
            <a:br>
              <a:rPr lang="x-none" sz="3600" b="1" dirty="0" smtClean="0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</a:br>
            <a:r>
              <a:rPr lang="ru-RU" sz="3200" b="1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sr-Latn-RS" sz="3200" b="1" dirty="0" smtClean="0">
                <a:latin typeface="Palatino Linotype" pitchFamily="18" charset="0"/>
                <a:cs typeface="Arial" pitchFamily="34" charset="0"/>
              </a:rPr>
              <a:t>The normal </a:t>
            </a:r>
            <a:r>
              <a:rPr lang="sr-Latn-RS" sz="3200" b="1" dirty="0" smtClean="0">
                <a:latin typeface="Palatino Linotype" pitchFamily="18" charset="0"/>
                <a:cs typeface="Arial" pitchFamily="34" charset="0"/>
              </a:rPr>
              <a:t>nutrition of patients</a:t>
            </a:r>
            <a:endParaRPr lang="x-none" sz="2000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5157192"/>
            <a:ext cx="6400800" cy="381000"/>
          </a:xfrm>
        </p:spPr>
        <p:txBody>
          <a:bodyPr>
            <a:no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Palatino Linotype" pitchFamily="18" charset="0"/>
              </a:rPr>
              <a:t>Asst. Prof. Rada Vucic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"/>
            <a:ext cx="9239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8572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4335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tertiary structure of 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21408"/>
            <a:ext cx="7772400" cy="3539840"/>
          </a:xfrm>
        </p:spPr>
        <p:txBody>
          <a:bodyPr>
            <a:normAutofit/>
          </a:bodyPr>
          <a:lstStyle/>
          <a:p>
            <a:pPr fontAlgn="base"/>
            <a:endParaRPr lang="sr-Latn-RS" dirty="0" smtClean="0"/>
          </a:p>
          <a:p>
            <a:pPr fontAlgn="base"/>
            <a:r>
              <a:rPr lang="en-US" dirty="0" smtClean="0"/>
              <a:t>The </a:t>
            </a:r>
            <a:r>
              <a:rPr lang="en-US" dirty="0"/>
              <a:t>tertiary structure </a:t>
            </a:r>
            <a:r>
              <a:rPr lang="en-US" dirty="0" smtClean="0"/>
              <a:t>is </a:t>
            </a:r>
            <a:r>
              <a:rPr lang="en-US" dirty="0"/>
              <a:t>in the form of a </a:t>
            </a:r>
            <a:r>
              <a:rPr lang="en-US" dirty="0" smtClean="0"/>
              <a:t>3</a:t>
            </a:r>
            <a:r>
              <a:rPr lang="sr-Latn-RS" dirty="0" smtClean="0"/>
              <a:t> </a:t>
            </a:r>
            <a:r>
              <a:rPr lang="sr-Latn-RS" dirty="0"/>
              <a:t>d</a:t>
            </a:r>
            <a:r>
              <a:rPr lang="en-US" dirty="0" err="1" smtClean="0"/>
              <a:t>imen</a:t>
            </a:r>
            <a:r>
              <a:rPr lang="sr-Latn-RS" dirty="0"/>
              <a:t>s</a:t>
            </a:r>
            <a:r>
              <a:rPr lang="en-US" dirty="0" err="1" smtClean="0"/>
              <a:t>ional</a:t>
            </a:r>
            <a:r>
              <a:rPr lang="en-US" dirty="0" smtClean="0"/>
              <a:t> </a:t>
            </a:r>
            <a:r>
              <a:rPr lang="en-US" dirty="0"/>
              <a:t>structure of the monomeric and </a:t>
            </a:r>
            <a:r>
              <a:rPr lang="en-US" dirty="0" smtClean="0"/>
              <a:t>multi</a:t>
            </a:r>
            <a:r>
              <a:rPr lang="sr-Latn-RS" dirty="0" smtClean="0"/>
              <a:t>-</a:t>
            </a:r>
            <a:r>
              <a:rPr lang="en-US" dirty="0" err="1" smtClean="0"/>
              <a:t>meric</a:t>
            </a:r>
            <a:r>
              <a:rPr lang="en-US" dirty="0" smtClean="0"/>
              <a:t> </a:t>
            </a:r>
            <a:r>
              <a:rPr lang="en-US" dirty="0"/>
              <a:t>structures. </a:t>
            </a:r>
            <a:endParaRPr lang="sr-Latn-RS" dirty="0" smtClean="0"/>
          </a:p>
          <a:p>
            <a:pPr fontAlgn="base"/>
            <a:endParaRPr lang="sr-Latn-RS" dirty="0" smtClean="0"/>
          </a:p>
          <a:p>
            <a:pPr fontAlgn="base"/>
            <a:r>
              <a:rPr lang="en-US" dirty="0" smtClean="0"/>
              <a:t>This </a:t>
            </a:r>
            <a:r>
              <a:rPr lang="en-US" dirty="0"/>
              <a:t>tertiary structure is because of the lowest energy and greatest stability state of the polypeptide chain. </a:t>
            </a:r>
            <a:endParaRPr lang="sr-Latn-RS" dirty="0" smtClean="0"/>
          </a:p>
          <a:p>
            <a:pPr marL="0" indent="0" fontAlgn="base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6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Quaternary</a:t>
            </a:r>
            <a:r>
              <a:rPr lang="sr-Latn-RS" dirty="0" smtClean="0"/>
              <a:t> structure of 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21408"/>
            <a:ext cx="7772400" cy="3539840"/>
          </a:xfrm>
        </p:spPr>
        <p:txBody>
          <a:bodyPr>
            <a:normAutofit/>
          </a:bodyPr>
          <a:lstStyle/>
          <a:p>
            <a:pPr fontAlgn="base"/>
            <a:endParaRPr lang="sr-Latn-RS" dirty="0" smtClean="0"/>
          </a:p>
          <a:p>
            <a:pPr fontAlgn="base"/>
            <a:r>
              <a:rPr lang="en-US" dirty="0" smtClean="0"/>
              <a:t>The </a:t>
            </a:r>
            <a:r>
              <a:rPr lang="en-US" dirty="0"/>
              <a:t>quaternary structure </a:t>
            </a:r>
            <a:r>
              <a:rPr lang="en-US" dirty="0" smtClean="0"/>
              <a:t>is </a:t>
            </a:r>
            <a:r>
              <a:rPr lang="en-US" dirty="0"/>
              <a:t>in the form of a </a:t>
            </a:r>
            <a:r>
              <a:rPr lang="en-US" dirty="0" smtClean="0"/>
              <a:t>3</a:t>
            </a:r>
            <a:r>
              <a:rPr lang="sr-Latn-RS" dirty="0" smtClean="0"/>
              <a:t> </a:t>
            </a:r>
            <a:r>
              <a:rPr lang="sr-Latn-RS" dirty="0"/>
              <a:t>d</a:t>
            </a:r>
            <a:r>
              <a:rPr lang="en-US" dirty="0" err="1" smtClean="0"/>
              <a:t>imensional</a:t>
            </a:r>
            <a:r>
              <a:rPr lang="en-US" dirty="0" smtClean="0"/>
              <a:t> </a:t>
            </a:r>
            <a:r>
              <a:rPr lang="en-US" dirty="0"/>
              <a:t>structure of macromolecules which is a combination of individual polypeptide </a:t>
            </a:r>
            <a:r>
              <a:rPr lang="en-US" dirty="0" smtClean="0"/>
              <a:t>chains</a:t>
            </a:r>
            <a:endParaRPr lang="sr-Latn-RS" dirty="0" smtClean="0"/>
          </a:p>
          <a:p>
            <a:pPr marL="0" indent="0" fontAlgn="base">
              <a:buNone/>
            </a:pPr>
            <a:endParaRPr lang="sr-Latn-RS" dirty="0" smtClean="0"/>
          </a:p>
          <a:p>
            <a:pPr fontAlgn="base"/>
            <a:r>
              <a:rPr lang="en-US" dirty="0" smtClean="0"/>
              <a:t>Quaternary </a:t>
            </a:r>
            <a:r>
              <a:rPr lang="en-US" dirty="0"/>
              <a:t>structure is also known as </a:t>
            </a:r>
            <a:r>
              <a:rPr lang="en-US" dirty="0" smtClean="0"/>
              <a:t>oligo</a:t>
            </a:r>
            <a:r>
              <a:rPr lang="sr-Latn-RS" dirty="0" smtClean="0"/>
              <a:t>-</a:t>
            </a:r>
            <a:r>
              <a:rPr lang="en-US" dirty="0" err="1" smtClean="0"/>
              <a:t>meric</a:t>
            </a:r>
            <a:r>
              <a:rPr lang="en-US" dirty="0" smtClean="0"/>
              <a:t> proteins.</a:t>
            </a:r>
            <a:endParaRPr lang="sr-Latn-RS" dirty="0" smtClean="0"/>
          </a:p>
          <a:p>
            <a:pPr fontAlgn="base"/>
            <a:endParaRPr lang="sr-Latn-RS" dirty="0"/>
          </a:p>
          <a:p>
            <a:pPr fontAlgn="base"/>
            <a:r>
              <a:rPr lang="en-US" dirty="0" smtClean="0"/>
              <a:t>Example</a:t>
            </a:r>
            <a:r>
              <a:rPr lang="en-US" dirty="0"/>
              <a:t>: Hemoglobin</a:t>
            </a:r>
          </a:p>
        </p:txBody>
      </p:sp>
    </p:spTree>
    <p:extLst>
      <p:ext uri="{BB962C8B-B14F-4D97-AF65-F5344CB8AC3E}">
        <p14:creationId xmlns:p14="http://schemas.microsoft.com/office/powerpoint/2010/main" val="3792640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classification of 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21408"/>
            <a:ext cx="7772400" cy="3539840"/>
          </a:xfrm>
        </p:spPr>
        <p:txBody>
          <a:bodyPr>
            <a:normAutofit lnSpcReduction="10000"/>
          </a:bodyPr>
          <a:lstStyle/>
          <a:p>
            <a:pPr fontAlgn="base"/>
            <a:endParaRPr lang="sr-Latn-RS" dirty="0" smtClean="0"/>
          </a:p>
          <a:p>
            <a:pPr fontAlgn="base"/>
            <a:r>
              <a:rPr lang="en-US" b="1" dirty="0" smtClean="0"/>
              <a:t>Based </a:t>
            </a:r>
            <a:r>
              <a:rPr lang="en-US" b="1" dirty="0"/>
              <a:t>on shape</a:t>
            </a:r>
            <a:endParaRPr lang="en-US" dirty="0"/>
          </a:p>
          <a:p>
            <a:pPr lvl="1" fontAlgn="base"/>
            <a:r>
              <a:rPr lang="en-US" dirty="0"/>
              <a:t>Fibrous protein</a:t>
            </a:r>
          </a:p>
          <a:p>
            <a:pPr lvl="1" fontAlgn="base"/>
            <a:r>
              <a:rPr lang="en-US" dirty="0"/>
              <a:t>Globular proteins</a:t>
            </a:r>
          </a:p>
          <a:p>
            <a:pPr fontAlgn="base"/>
            <a:endParaRPr lang="sr-Latn-RS" b="1" dirty="0" smtClean="0"/>
          </a:p>
          <a:p>
            <a:pPr fontAlgn="base"/>
            <a:r>
              <a:rPr lang="en-US" b="1" dirty="0" smtClean="0"/>
              <a:t>Based </a:t>
            </a:r>
            <a:r>
              <a:rPr lang="en-US" b="1" dirty="0"/>
              <a:t>on the constitution</a:t>
            </a:r>
            <a:endParaRPr lang="en-US" dirty="0"/>
          </a:p>
          <a:p>
            <a:pPr lvl="1" fontAlgn="base"/>
            <a:r>
              <a:rPr lang="en-US" dirty="0"/>
              <a:t>Simple proteins</a:t>
            </a:r>
          </a:p>
          <a:p>
            <a:pPr lvl="1" fontAlgn="base"/>
            <a:r>
              <a:rPr lang="en-US" dirty="0"/>
              <a:t>Conjugated </a:t>
            </a:r>
            <a:r>
              <a:rPr lang="en-US" dirty="0" smtClean="0"/>
              <a:t>proteins</a:t>
            </a:r>
            <a:endParaRPr lang="sr-Latn-RS" dirty="0" smtClean="0"/>
          </a:p>
          <a:p>
            <a:pPr fontAlgn="base"/>
            <a:endParaRPr lang="sr-Latn-RS" b="1" dirty="0" smtClean="0"/>
          </a:p>
          <a:p>
            <a:pPr fontAlgn="base"/>
            <a:r>
              <a:rPr lang="en-US" b="1" dirty="0" smtClean="0"/>
              <a:t>Based </a:t>
            </a:r>
            <a:r>
              <a:rPr lang="en-US" b="1" dirty="0"/>
              <a:t>on the Nature of molecules</a:t>
            </a:r>
          </a:p>
          <a:p>
            <a:pPr fontAlgn="base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6158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Functions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340768"/>
            <a:ext cx="7630616" cy="4831432"/>
          </a:xfrm>
        </p:spPr>
        <p:txBody>
          <a:bodyPr>
            <a:normAutofit/>
          </a:bodyPr>
          <a:lstStyle/>
          <a:p>
            <a:pPr fontAlgn="base">
              <a:lnSpc>
                <a:spcPct val="150000"/>
              </a:lnSpc>
            </a:pPr>
            <a:r>
              <a:rPr lang="en-US" b="1" dirty="0"/>
              <a:t>Enzymatic </a:t>
            </a:r>
            <a:r>
              <a:rPr lang="en-US" b="1" dirty="0" smtClean="0"/>
              <a:t>protein</a:t>
            </a:r>
            <a:r>
              <a:rPr lang="sr-Latn-RS" b="1" dirty="0" smtClean="0"/>
              <a:t> </a:t>
            </a:r>
          </a:p>
          <a:p>
            <a:pPr fontAlgn="base">
              <a:lnSpc>
                <a:spcPct val="150000"/>
              </a:lnSpc>
            </a:pPr>
            <a:r>
              <a:rPr lang="en-US" b="1" dirty="0" smtClean="0"/>
              <a:t>Hormonal protein</a:t>
            </a:r>
            <a:r>
              <a:rPr lang="sr-Latn-RS" dirty="0"/>
              <a:t> </a:t>
            </a:r>
            <a:endParaRPr lang="sr-Latn-RS" dirty="0" smtClean="0"/>
          </a:p>
          <a:p>
            <a:pPr fontAlgn="base">
              <a:lnSpc>
                <a:spcPct val="150000"/>
              </a:lnSpc>
            </a:pPr>
            <a:r>
              <a:rPr lang="en-US" b="1" dirty="0" smtClean="0"/>
              <a:t>Structural protein</a:t>
            </a:r>
            <a:r>
              <a:rPr lang="sr-Latn-RS" dirty="0"/>
              <a:t> </a:t>
            </a:r>
            <a:endParaRPr lang="sr-Latn-RS" dirty="0" smtClean="0"/>
          </a:p>
          <a:p>
            <a:pPr fontAlgn="base">
              <a:lnSpc>
                <a:spcPct val="150000"/>
              </a:lnSpc>
            </a:pPr>
            <a:r>
              <a:rPr lang="en-US" b="1" dirty="0" smtClean="0"/>
              <a:t>Defensive protein</a:t>
            </a:r>
            <a:r>
              <a:rPr lang="sr-Latn-RS" dirty="0"/>
              <a:t> </a:t>
            </a:r>
            <a:endParaRPr lang="sr-Latn-RS" dirty="0" smtClean="0"/>
          </a:p>
          <a:p>
            <a:pPr fontAlgn="base">
              <a:lnSpc>
                <a:spcPct val="150000"/>
              </a:lnSpc>
            </a:pPr>
            <a:r>
              <a:rPr lang="en-US" b="1" dirty="0" smtClean="0"/>
              <a:t>Storage protein</a:t>
            </a:r>
            <a:r>
              <a:rPr lang="sr-Latn-RS" dirty="0"/>
              <a:t> </a:t>
            </a:r>
            <a:endParaRPr lang="sr-Latn-RS" dirty="0" smtClean="0"/>
          </a:p>
          <a:p>
            <a:pPr fontAlgn="base">
              <a:lnSpc>
                <a:spcPct val="150000"/>
              </a:lnSpc>
            </a:pPr>
            <a:r>
              <a:rPr lang="en-US" b="1" dirty="0" smtClean="0"/>
              <a:t>Transport </a:t>
            </a:r>
            <a:r>
              <a:rPr lang="en-US" b="1" dirty="0"/>
              <a:t>protein</a:t>
            </a:r>
            <a:endParaRPr lang="en-US" dirty="0"/>
          </a:p>
          <a:p>
            <a:pPr fontAlgn="base">
              <a:lnSpc>
                <a:spcPct val="150000"/>
              </a:lnSpc>
            </a:pPr>
            <a:r>
              <a:rPr lang="en-US" b="1" dirty="0" smtClean="0"/>
              <a:t>Receptor protein</a:t>
            </a:r>
            <a:endParaRPr lang="en-US" dirty="0"/>
          </a:p>
          <a:p>
            <a:pPr fontAlgn="base">
              <a:lnSpc>
                <a:spcPct val="150000"/>
              </a:lnSpc>
            </a:pPr>
            <a:r>
              <a:rPr lang="en-US" b="1" dirty="0"/>
              <a:t>Contractile protein</a:t>
            </a:r>
            <a:r>
              <a:rPr lang="en-US" b="1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378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PROTEINS - DAILY NEEDS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916832"/>
            <a:ext cx="7630616" cy="4255368"/>
          </a:xfrm>
        </p:spPr>
        <p:txBody>
          <a:bodyPr>
            <a:normAutofit/>
          </a:bodyPr>
          <a:lstStyle/>
          <a:p>
            <a:pPr fontAlgn="base">
              <a:lnSpc>
                <a:spcPct val="150000"/>
              </a:lnSpc>
            </a:pPr>
            <a:r>
              <a:rPr lang="en-US" b="1" dirty="0"/>
              <a:t>Daily energy needs of proteins: 10-15</a:t>
            </a:r>
            <a:r>
              <a:rPr lang="en-US" b="1" dirty="0" smtClean="0"/>
              <a:t>%</a:t>
            </a:r>
            <a:endParaRPr lang="sr-Latn-RS" b="1" dirty="0" smtClean="0"/>
          </a:p>
          <a:p>
            <a:pPr fontAlgn="base">
              <a:lnSpc>
                <a:spcPct val="150000"/>
              </a:lnSpc>
            </a:pPr>
            <a:endParaRPr lang="sr-Latn-RS" b="1" dirty="0" smtClean="0"/>
          </a:p>
          <a:p>
            <a:pPr fontAlgn="base">
              <a:lnSpc>
                <a:spcPct val="150000"/>
              </a:lnSpc>
            </a:pPr>
            <a:r>
              <a:rPr lang="en-US" b="1" dirty="0" smtClean="0"/>
              <a:t>Recommended </a:t>
            </a:r>
            <a:r>
              <a:rPr lang="en-US" b="1" dirty="0"/>
              <a:t>dietary intake: 0.8 g/kg body </a:t>
            </a:r>
            <a:r>
              <a:rPr lang="en-US" b="1" dirty="0" smtClean="0"/>
              <a:t>weight</a:t>
            </a:r>
            <a:endParaRPr lang="sr-Latn-RS" b="1" dirty="0" smtClean="0"/>
          </a:p>
          <a:p>
            <a:pPr fontAlgn="base">
              <a:lnSpc>
                <a:spcPct val="150000"/>
              </a:lnSpc>
            </a:pPr>
            <a:endParaRPr lang="sr-Latn-RS" b="1" dirty="0" smtClean="0"/>
          </a:p>
          <a:p>
            <a:pPr fontAlgn="base">
              <a:lnSpc>
                <a:spcPct val="150000"/>
              </a:lnSpc>
            </a:pPr>
            <a:r>
              <a:rPr lang="en-US" b="1" dirty="0" smtClean="0"/>
              <a:t>A </a:t>
            </a:r>
            <a:r>
              <a:rPr lang="en-US" b="1" dirty="0"/>
              <a:t>person weighing 70 kg: 56 g of protein per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494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carbohydrates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21408"/>
            <a:ext cx="8350696" cy="4050792"/>
          </a:xfrm>
        </p:spPr>
        <p:txBody>
          <a:bodyPr>
            <a:normAutofit/>
          </a:bodyPr>
          <a:lstStyle/>
          <a:p>
            <a:r>
              <a:rPr lang="en-US" sz="1800" dirty="0"/>
              <a:t>A </a:t>
            </a:r>
            <a:r>
              <a:rPr lang="en-US" sz="1800" dirty="0" smtClean="0"/>
              <a:t>carbohydrate</a:t>
            </a:r>
            <a:r>
              <a:rPr lang="sr-Latn-RS" sz="1800" dirty="0"/>
              <a:t> </a:t>
            </a:r>
            <a:r>
              <a:rPr lang="en-US" sz="1800" dirty="0" smtClean="0"/>
              <a:t>is </a:t>
            </a:r>
            <a:r>
              <a:rPr lang="en-US" sz="1800" dirty="0"/>
              <a:t>a </a:t>
            </a:r>
            <a:r>
              <a:rPr lang="en-US" sz="1800" dirty="0" smtClean="0"/>
              <a:t>biomolecule</a:t>
            </a:r>
            <a:r>
              <a:rPr lang="sr-Latn-RS" sz="1800" dirty="0"/>
              <a:t> </a:t>
            </a:r>
            <a:r>
              <a:rPr lang="en-US" sz="1800" dirty="0" smtClean="0"/>
              <a:t>consisting of</a:t>
            </a:r>
            <a:r>
              <a:rPr lang="en-US" sz="1800" dirty="0"/>
              <a:t> carbon (C), hydrogen (H) and oxygen (O) atoms, usually with a hydrogen–oxygen atom ratio of </a:t>
            </a:r>
            <a:r>
              <a:rPr lang="en-US" sz="1800" dirty="0" smtClean="0"/>
              <a:t>2:1</a:t>
            </a:r>
            <a:r>
              <a:rPr lang="sr-Latn-RS" sz="1800" dirty="0" smtClean="0"/>
              <a:t>.</a:t>
            </a:r>
          </a:p>
          <a:p>
            <a:r>
              <a:rPr lang="sr-Latn-RS" sz="1800" dirty="0" smtClean="0"/>
              <a:t>S</a:t>
            </a:r>
            <a:r>
              <a:rPr lang="en-US" sz="1800" dirty="0" err="1" smtClean="0"/>
              <a:t>ynonym</a:t>
            </a:r>
            <a:r>
              <a:rPr lang="en-US" sz="1800" dirty="0" smtClean="0"/>
              <a:t> </a:t>
            </a:r>
            <a:r>
              <a:rPr lang="sr-Latn-RS" sz="1800" dirty="0" smtClean="0"/>
              <a:t>is</a:t>
            </a:r>
            <a:r>
              <a:rPr lang="en-US" sz="1800" dirty="0"/>
              <a:t> </a:t>
            </a:r>
            <a:r>
              <a:rPr lang="en-US" sz="1800" dirty="0" smtClean="0"/>
              <a:t>saccharide</a:t>
            </a:r>
            <a:r>
              <a:rPr lang="sr-Latn-RS" sz="1800" dirty="0" smtClean="0"/>
              <a:t>, </a:t>
            </a:r>
            <a:r>
              <a:rPr lang="en-US" sz="1800" dirty="0" smtClean="0"/>
              <a:t>a </a:t>
            </a:r>
            <a:r>
              <a:rPr lang="en-US" sz="1800" dirty="0"/>
              <a:t>group that includes </a:t>
            </a:r>
            <a:r>
              <a:rPr lang="en-US" sz="1800" dirty="0" smtClean="0"/>
              <a:t>sugars</a:t>
            </a:r>
            <a:r>
              <a:rPr lang="sr-Latn-RS" sz="1800" dirty="0"/>
              <a:t>,</a:t>
            </a:r>
            <a:r>
              <a:rPr lang="en-US" sz="1800" dirty="0"/>
              <a:t> starch, and cellulose. </a:t>
            </a:r>
            <a:endParaRPr lang="sr-Latn-RS" sz="1800" dirty="0" smtClean="0"/>
          </a:p>
          <a:p>
            <a:r>
              <a:rPr lang="en-US" sz="1800" dirty="0" smtClean="0"/>
              <a:t>The </a:t>
            </a:r>
            <a:r>
              <a:rPr lang="en-US" sz="1800" dirty="0"/>
              <a:t>saccharides are divided into four chemical groups: </a:t>
            </a:r>
            <a:endParaRPr lang="sr-Latn-RS" sz="1800" dirty="0" smtClean="0"/>
          </a:p>
          <a:p>
            <a:pPr lvl="1"/>
            <a:r>
              <a:rPr lang="en-US" sz="1600" dirty="0" smtClean="0"/>
              <a:t>Monosaccharides</a:t>
            </a:r>
            <a:endParaRPr lang="sr-Latn-RS" sz="1600" dirty="0" smtClean="0"/>
          </a:p>
          <a:p>
            <a:pPr lvl="1"/>
            <a:r>
              <a:rPr lang="en-US" sz="1600" dirty="0" smtClean="0"/>
              <a:t>Disaccharides</a:t>
            </a:r>
            <a:endParaRPr lang="sr-Latn-RS" sz="1600" dirty="0" smtClean="0"/>
          </a:p>
          <a:p>
            <a:pPr lvl="1"/>
            <a:r>
              <a:rPr lang="en-US" sz="1600" dirty="0" smtClean="0"/>
              <a:t>Oligosaccharides</a:t>
            </a:r>
            <a:endParaRPr lang="sr-Latn-RS" sz="1600" dirty="0" smtClean="0"/>
          </a:p>
          <a:p>
            <a:pPr lvl="1"/>
            <a:r>
              <a:rPr lang="sr-Latn-RS" sz="1600" dirty="0"/>
              <a:t>P</a:t>
            </a:r>
            <a:r>
              <a:rPr lang="en-US" sz="1600" dirty="0" err="1" smtClean="0"/>
              <a:t>olysaccharides</a:t>
            </a:r>
            <a:r>
              <a:rPr lang="en-US" sz="1600" dirty="0" smtClean="0"/>
              <a:t> </a:t>
            </a:r>
            <a:endParaRPr lang="sr-Latn-RS" sz="1600" dirty="0" smtClean="0"/>
          </a:p>
          <a:p>
            <a:r>
              <a:rPr lang="en-US" sz="1800" dirty="0" smtClean="0"/>
              <a:t>Monosaccharides </a:t>
            </a:r>
            <a:r>
              <a:rPr lang="en-US" sz="1800" dirty="0"/>
              <a:t>and disaccharides, </a:t>
            </a:r>
            <a:r>
              <a:rPr lang="en-US" sz="1800" dirty="0" smtClean="0"/>
              <a:t>are </a:t>
            </a:r>
            <a:r>
              <a:rPr lang="en-US" sz="1800" dirty="0"/>
              <a:t>commonly referred to as </a:t>
            </a:r>
            <a:r>
              <a:rPr lang="en-US" sz="1800" dirty="0" smtClean="0"/>
              <a:t>sugars</a:t>
            </a:r>
            <a:r>
              <a:rPr lang="sr-Latn-RS" sz="1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8923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Monosaccharides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21408"/>
            <a:ext cx="8062664" cy="4050792"/>
          </a:xfrm>
        </p:spPr>
        <p:txBody>
          <a:bodyPr>
            <a:normAutofit/>
          </a:bodyPr>
          <a:lstStyle/>
          <a:p>
            <a:r>
              <a:rPr lang="en-US" dirty="0"/>
              <a:t>Monosaccharides are simple sugars. </a:t>
            </a:r>
            <a:endParaRPr lang="sr-Latn-RS" dirty="0" smtClean="0"/>
          </a:p>
          <a:p>
            <a:r>
              <a:rPr lang="en-US" dirty="0" smtClean="0"/>
              <a:t>They </a:t>
            </a:r>
            <a:r>
              <a:rPr lang="en-US" dirty="0"/>
              <a:t>cannot be hydrolyzed into a simpler form. </a:t>
            </a:r>
            <a:endParaRPr lang="sr-Latn-RS" dirty="0" smtClean="0"/>
          </a:p>
          <a:p>
            <a:r>
              <a:rPr lang="en-US" dirty="0" smtClean="0"/>
              <a:t>The </a:t>
            </a:r>
            <a:r>
              <a:rPr lang="en-US" dirty="0"/>
              <a:t>simplest carbohydrates are the three-carbon dihydroxyacetone and trioses glyceraldehyde. </a:t>
            </a:r>
            <a:endParaRPr lang="sr-Latn-RS" dirty="0" smtClean="0"/>
          </a:p>
          <a:p>
            <a:r>
              <a:rPr lang="en-US" dirty="0" smtClean="0"/>
              <a:t>They </a:t>
            </a:r>
            <a:r>
              <a:rPr lang="en-US" dirty="0"/>
              <a:t>are further classified into </a:t>
            </a:r>
            <a:endParaRPr lang="sr-Latn-RS" dirty="0" smtClean="0"/>
          </a:p>
          <a:p>
            <a:pPr lvl="1"/>
            <a:r>
              <a:rPr lang="en-US" dirty="0" smtClean="0"/>
              <a:t>Glucose</a:t>
            </a:r>
            <a:endParaRPr lang="sr-Latn-RS" dirty="0" smtClean="0"/>
          </a:p>
          <a:p>
            <a:pPr lvl="1"/>
            <a:r>
              <a:rPr lang="en-US" dirty="0" smtClean="0"/>
              <a:t>Fructose</a:t>
            </a:r>
            <a:endParaRPr lang="sr-Latn-RS" dirty="0" smtClean="0"/>
          </a:p>
          <a:p>
            <a:pPr lvl="1"/>
            <a:r>
              <a:rPr lang="en-US" dirty="0" smtClean="0"/>
              <a:t>Galactose</a:t>
            </a:r>
            <a:endParaRPr lang="sr-Latn-RS" dirty="0" smtClean="0"/>
          </a:p>
          <a:p>
            <a:pPr lvl="1"/>
            <a:r>
              <a:rPr lang="en-US" dirty="0" smtClean="0"/>
              <a:t>Mannose</a:t>
            </a:r>
            <a:endParaRPr lang="sr-Latn-RS" dirty="0"/>
          </a:p>
          <a:p>
            <a:pPr marL="274320" lvl="1" indent="0">
              <a:buNone/>
            </a:pPr>
            <a:endParaRPr lang="sr-Latn-RS" sz="1600" dirty="0" smtClean="0"/>
          </a:p>
        </p:txBody>
      </p:sp>
    </p:spTree>
    <p:extLst>
      <p:ext uri="{BB962C8B-B14F-4D97-AF65-F5344CB8AC3E}">
        <p14:creationId xmlns:p14="http://schemas.microsoft.com/office/powerpoint/2010/main" val="30327136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Disaccharides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21408"/>
            <a:ext cx="8062664" cy="4050792"/>
          </a:xfrm>
        </p:spPr>
        <p:txBody>
          <a:bodyPr>
            <a:normAutofit/>
          </a:bodyPr>
          <a:lstStyle/>
          <a:p>
            <a:r>
              <a:rPr lang="en-US" dirty="0"/>
              <a:t>Disaccharides are comprised of two monosaccharides connected by a </a:t>
            </a:r>
            <a:r>
              <a:rPr lang="en-US" dirty="0" err="1"/>
              <a:t>glycosidic</a:t>
            </a:r>
            <a:r>
              <a:rPr lang="en-US" dirty="0"/>
              <a:t> linkage (C-O-C). </a:t>
            </a:r>
            <a:endParaRPr lang="sr-Latn-RS" dirty="0" smtClean="0"/>
          </a:p>
          <a:p>
            <a:endParaRPr lang="sr-Latn-RS" dirty="0" smtClean="0"/>
          </a:p>
          <a:p>
            <a:r>
              <a:rPr lang="en-US" dirty="0" smtClean="0"/>
              <a:t>Cn </a:t>
            </a:r>
            <a:r>
              <a:rPr lang="en-US" dirty="0"/>
              <a:t>(H</a:t>
            </a:r>
            <a:r>
              <a:rPr lang="en-US" baseline="-25000" dirty="0"/>
              <a:t>2</a:t>
            </a:r>
            <a:r>
              <a:rPr lang="en-US" dirty="0"/>
              <a:t>O)</a:t>
            </a:r>
            <a:r>
              <a:rPr lang="en-US" baseline="-25000" dirty="0"/>
              <a:t>n-1</a:t>
            </a:r>
            <a:r>
              <a:rPr lang="en-US" dirty="0"/>
              <a:t>is the general formula for disaccharides. </a:t>
            </a:r>
            <a:endParaRPr lang="sr-Latn-RS" dirty="0" smtClean="0"/>
          </a:p>
          <a:p>
            <a:endParaRPr lang="sr-Latn-RS" dirty="0" smtClean="0"/>
          </a:p>
          <a:p>
            <a:r>
              <a:rPr lang="en-US" dirty="0" smtClean="0"/>
              <a:t>The </a:t>
            </a:r>
            <a:r>
              <a:rPr lang="en-US" dirty="0"/>
              <a:t>most common disaccharides forms are </a:t>
            </a:r>
            <a:endParaRPr lang="sr-Latn-RS" dirty="0" smtClean="0"/>
          </a:p>
          <a:p>
            <a:pPr lvl="1"/>
            <a:r>
              <a:rPr lang="en-US" dirty="0" smtClean="0"/>
              <a:t>Lactose</a:t>
            </a:r>
            <a:endParaRPr lang="sr-Latn-RS" dirty="0" smtClean="0"/>
          </a:p>
          <a:p>
            <a:pPr lvl="1"/>
            <a:r>
              <a:rPr lang="en-US" dirty="0" smtClean="0"/>
              <a:t>Sucrose</a:t>
            </a:r>
            <a:endParaRPr lang="sr-Latn-RS" dirty="0" smtClean="0"/>
          </a:p>
          <a:p>
            <a:pPr lvl="1"/>
            <a:r>
              <a:rPr lang="en-US" dirty="0" smtClean="0"/>
              <a:t>Maltose</a:t>
            </a:r>
            <a:endParaRPr lang="sr-Latn-RS" dirty="0"/>
          </a:p>
          <a:p>
            <a:pPr lvl="1"/>
            <a:endParaRPr lang="sr-Latn-RS" sz="1400" dirty="0" smtClean="0"/>
          </a:p>
        </p:txBody>
      </p:sp>
    </p:spTree>
    <p:extLst>
      <p:ext uri="{BB962C8B-B14F-4D97-AF65-F5344CB8AC3E}">
        <p14:creationId xmlns:p14="http://schemas.microsoft.com/office/powerpoint/2010/main" val="28962354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4400" dirty="0" smtClean="0"/>
              <a:t>OLIGOSACHARIDES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21408"/>
            <a:ext cx="8062664" cy="4050792"/>
          </a:xfrm>
        </p:spPr>
        <p:txBody>
          <a:bodyPr>
            <a:normAutofit/>
          </a:bodyPr>
          <a:lstStyle/>
          <a:p>
            <a:r>
              <a:rPr lang="en-US" dirty="0"/>
              <a:t>Plenty of </a:t>
            </a:r>
            <a:r>
              <a:rPr lang="en-US" dirty="0" err="1"/>
              <a:t>trisaccharides</a:t>
            </a:r>
            <a:r>
              <a:rPr lang="en-US" dirty="0"/>
              <a:t> occur free in nature. </a:t>
            </a:r>
            <a:endParaRPr lang="sr-Latn-RS" dirty="0" smtClean="0"/>
          </a:p>
          <a:p>
            <a:r>
              <a:rPr lang="en-US" dirty="0" err="1" smtClean="0"/>
              <a:t>Raffinose</a:t>
            </a:r>
            <a:r>
              <a:rPr lang="en-US" dirty="0" smtClean="0"/>
              <a:t> </a:t>
            </a:r>
            <a:r>
              <a:rPr lang="en-US" dirty="0"/>
              <a:t>can be seen abundantly in many higher plants and sugar beets. </a:t>
            </a:r>
            <a:endParaRPr lang="sr-Latn-RS" dirty="0" smtClean="0"/>
          </a:p>
          <a:p>
            <a:r>
              <a:rPr lang="en-US" dirty="0" err="1" smtClean="0"/>
              <a:t>Melezitose</a:t>
            </a:r>
            <a:r>
              <a:rPr lang="en-US" dirty="0" smtClean="0"/>
              <a:t> </a:t>
            </a:r>
            <a:r>
              <a:rPr lang="en-US" dirty="0"/>
              <a:t>can be seen in the sap of a few coniferous trees.</a:t>
            </a:r>
            <a:endParaRPr lang="sr-Latn-RS" sz="1400" dirty="0" smtClean="0"/>
          </a:p>
        </p:txBody>
      </p:sp>
    </p:spTree>
    <p:extLst>
      <p:ext uri="{BB962C8B-B14F-4D97-AF65-F5344CB8AC3E}">
        <p14:creationId xmlns:p14="http://schemas.microsoft.com/office/powerpoint/2010/main" val="6653690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/>
              <a:t>Polysaccharides</a:t>
            </a:r>
            <a:r>
              <a:rPr lang="sr-Latn-RS" sz="4400" b="1" dirty="0" smtClean="0"/>
              <a:t> (</a:t>
            </a:r>
            <a:r>
              <a:rPr lang="en-US" sz="4400" dirty="0" err="1"/>
              <a:t>glycans</a:t>
            </a:r>
            <a:r>
              <a:rPr lang="sr-Latn-RS" sz="4400" b="1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21408"/>
            <a:ext cx="8062664" cy="40507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Polysaccharides </a:t>
            </a:r>
            <a:r>
              <a:rPr lang="en-US" dirty="0"/>
              <a:t>are complex carbohydrates that are formed by the </a:t>
            </a:r>
            <a:r>
              <a:rPr lang="en-US" dirty="0" smtClean="0"/>
              <a:t>polymerization </a:t>
            </a:r>
            <a:r>
              <a:rPr lang="en-US" dirty="0"/>
              <a:t>of a huge number of monosaccharide monomers</a:t>
            </a:r>
            <a:r>
              <a:rPr lang="en-US" dirty="0" smtClean="0"/>
              <a:t>.</a:t>
            </a:r>
            <a:endParaRPr lang="en-US" dirty="0"/>
          </a:p>
          <a:p>
            <a:r>
              <a:rPr lang="sr-Latn-RS" dirty="0" smtClean="0"/>
              <a:t>P</a:t>
            </a:r>
            <a:r>
              <a:rPr lang="en-US" dirty="0" err="1" smtClean="0"/>
              <a:t>olysaccharides</a:t>
            </a:r>
            <a:r>
              <a:rPr lang="en-US" dirty="0" smtClean="0"/>
              <a:t> </a:t>
            </a:r>
            <a:r>
              <a:rPr lang="en-US" dirty="0"/>
              <a:t>can be classified into two types: </a:t>
            </a:r>
            <a:r>
              <a:rPr lang="en-US" dirty="0" smtClean="0"/>
              <a:t>Homo</a:t>
            </a:r>
            <a:r>
              <a:rPr lang="sr-Latn-RS" dirty="0" smtClean="0"/>
              <a:t>-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hetero</a:t>
            </a:r>
            <a:r>
              <a:rPr lang="sr-Latn-RS" dirty="0" smtClean="0"/>
              <a:t>-</a:t>
            </a:r>
            <a:r>
              <a:rPr lang="en-US" dirty="0" smtClean="0"/>
              <a:t>polysaccharides</a:t>
            </a:r>
            <a:r>
              <a:rPr lang="en-US" dirty="0"/>
              <a:t>.</a:t>
            </a:r>
          </a:p>
          <a:p>
            <a:pPr lvl="1" fontAlgn="base"/>
            <a:r>
              <a:rPr lang="en-US" dirty="0" err="1"/>
              <a:t>Homoglycans</a:t>
            </a:r>
            <a:r>
              <a:rPr lang="en-US" dirty="0"/>
              <a:t> </a:t>
            </a:r>
            <a:r>
              <a:rPr lang="en-US" dirty="0" smtClean="0"/>
              <a:t>are </a:t>
            </a:r>
            <a:r>
              <a:rPr lang="en-US" dirty="0"/>
              <a:t>formed by the method of polymerization of only one type of monosaccharide </a:t>
            </a:r>
            <a:r>
              <a:rPr lang="en-US" dirty="0" smtClean="0"/>
              <a:t>monomer</a:t>
            </a:r>
            <a:r>
              <a:rPr lang="sr-Latn-RS" dirty="0" smtClean="0"/>
              <a:t> (</a:t>
            </a:r>
            <a:r>
              <a:rPr lang="en-US" dirty="0" smtClean="0"/>
              <a:t>glycogen</a:t>
            </a:r>
            <a:r>
              <a:rPr lang="en-US" dirty="0"/>
              <a:t>, starch</a:t>
            </a:r>
            <a:r>
              <a:rPr lang="en-US" dirty="0" smtClean="0"/>
              <a:t>, </a:t>
            </a:r>
            <a:r>
              <a:rPr lang="en-US" dirty="0"/>
              <a:t>cellulose are composed of a </a:t>
            </a:r>
            <a:r>
              <a:rPr lang="en-US" dirty="0" smtClean="0"/>
              <a:t>glucose</a:t>
            </a:r>
            <a:r>
              <a:rPr lang="sr-Latn-RS" dirty="0" smtClean="0"/>
              <a:t>)</a:t>
            </a:r>
            <a:r>
              <a:rPr lang="en-US" dirty="0" smtClean="0"/>
              <a:t>.</a:t>
            </a:r>
            <a:endParaRPr lang="en-US" dirty="0"/>
          </a:p>
          <a:p>
            <a:pPr lvl="1" fontAlgn="base"/>
            <a:r>
              <a:rPr lang="en-US" dirty="0" err="1" smtClean="0"/>
              <a:t>Heteroglycans</a:t>
            </a:r>
            <a:r>
              <a:rPr lang="en-US" dirty="0" smtClean="0"/>
              <a:t> are </a:t>
            </a:r>
            <a:r>
              <a:rPr lang="en-US" dirty="0"/>
              <a:t>complex carbohydrates that are made by the process of condensation of either one type of monosaccharide monomer or monosaccharide derivatives.</a:t>
            </a:r>
          </a:p>
        </p:txBody>
      </p:sp>
    </p:spTree>
    <p:extLst>
      <p:ext uri="{BB962C8B-B14F-4D97-AF65-F5344CB8AC3E}">
        <p14:creationId xmlns:p14="http://schemas.microsoft.com/office/powerpoint/2010/main" val="661641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NORMAL FEEDING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latin typeface="Palatino Linotype" pitchFamily="18" charset="0"/>
              </a:rPr>
              <a:t>It is a condition of survival, it is a physiological </a:t>
            </a:r>
            <a:r>
              <a:rPr lang="en-US" dirty="0" smtClean="0">
                <a:latin typeface="Palatino Linotype" pitchFamily="18" charset="0"/>
              </a:rPr>
              <a:t>function</a:t>
            </a:r>
            <a:endParaRPr lang="sr-Latn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Palatino Linotype" pitchFamily="18" charset="0"/>
              </a:rPr>
              <a:t>It </a:t>
            </a:r>
            <a:r>
              <a:rPr lang="en-US" dirty="0">
                <a:latin typeface="Palatino Linotype" pitchFamily="18" charset="0"/>
              </a:rPr>
              <a:t>ensures growth, development, </a:t>
            </a:r>
            <a:r>
              <a:rPr lang="en-US" dirty="0" smtClean="0">
                <a:latin typeface="Palatino Linotype" pitchFamily="18" charset="0"/>
              </a:rPr>
              <a:t>reproduction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latin typeface="Palatino Linotype" pitchFamily="18" charset="0"/>
              </a:rPr>
              <a:t>Foodstuffs have energetic, building and protective </a:t>
            </a:r>
            <a:r>
              <a:rPr lang="en-US" dirty="0" smtClean="0">
                <a:latin typeface="Palatino Linotype" pitchFamily="18" charset="0"/>
              </a:rPr>
              <a:t>importance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latin typeface="Palatino Linotype" pitchFamily="18" charset="0"/>
              </a:rPr>
              <a:t>Metabolism consists of:   </a:t>
            </a:r>
            <a:endParaRPr lang="sr-Cyrl-RS" dirty="0">
              <a:latin typeface="Palatino Linotype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latin typeface="Palatino Linotype" pitchFamily="18" charset="0"/>
              </a:rPr>
              <a:t>anabolism (synthesis with energy expenditure)</a:t>
            </a:r>
            <a:endParaRPr lang="sr-Cyrl-RS" dirty="0">
              <a:latin typeface="Palatino Linotype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latin typeface="Palatino Linotype" pitchFamily="18" charset="0"/>
              </a:rPr>
              <a:t>catabolism (decomposition with release of energy</a:t>
            </a:r>
            <a:r>
              <a:rPr lang="en-US" dirty="0" smtClean="0">
                <a:latin typeface="Palatino Linotype" pitchFamily="18" charset="0"/>
              </a:rPr>
              <a:t>)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2973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006" t="34065" r="46001" b="19722"/>
          <a:stretch/>
        </p:blipFill>
        <p:spPr>
          <a:xfrm>
            <a:off x="685800" y="468211"/>
            <a:ext cx="7702624" cy="572194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Rectangle 5"/>
          <p:cNvSpPr/>
          <p:nvPr/>
        </p:nvSpPr>
        <p:spPr>
          <a:xfrm>
            <a:off x="3995936" y="1484784"/>
            <a:ext cx="309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Energy value of 1g: 4.1 kcal</a:t>
            </a:r>
          </a:p>
        </p:txBody>
      </p:sp>
    </p:spTree>
    <p:extLst>
      <p:ext uri="{BB962C8B-B14F-4D97-AF65-F5344CB8AC3E}">
        <p14:creationId xmlns:p14="http://schemas.microsoft.com/office/powerpoint/2010/main" val="14181522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8640"/>
            <a:ext cx="7772400" cy="1080120"/>
          </a:xfrm>
        </p:spPr>
        <p:txBody>
          <a:bodyPr/>
          <a:lstStyle/>
          <a:p>
            <a:r>
              <a:rPr lang="sr-Latn-RS" sz="4400" dirty="0" smtClean="0"/>
              <a:t>carbohydrates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96752"/>
            <a:ext cx="8062664" cy="49754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Different carbohydrates increase the level of </a:t>
            </a:r>
            <a:r>
              <a:rPr lang="en-US" dirty="0" err="1"/>
              <a:t>glycemia</a:t>
            </a:r>
            <a:r>
              <a:rPr lang="en-US" dirty="0"/>
              <a:t> and insulin at different </a:t>
            </a:r>
            <a:r>
              <a:rPr lang="en-US" dirty="0" smtClean="0"/>
              <a:t>rates</a:t>
            </a:r>
            <a:endParaRPr lang="sr-Latn-RS" dirty="0" smtClean="0"/>
          </a:p>
          <a:p>
            <a:r>
              <a:rPr lang="en-US" dirty="0" smtClean="0"/>
              <a:t>Glycemic </a:t>
            </a:r>
            <a:r>
              <a:rPr lang="en-US" dirty="0"/>
              <a:t>index of </a:t>
            </a:r>
            <a:r>
              <a:rPr lang="en-US" dirty="0" smtClean="0"/>
              <a:t>food</a:t>
            </a:r>
            <a:r>
              <a:rPr lang="sr-Latn-RS" dirty="0" smtClean="0"/>
              <a:t> </a:t>
            </a:r>
            <a:r>
              <a:rPr lang="en-US" dirty="0" smtClean="0"/>
              <a:t>Indicator </a:t>
            </a:r>
            <a:r>
              <a:rPr lang="en-US" dirty="0"/>
              <a:t>of speed and rate of increase in </a:t>
            </a:r>
            <a:r>
              <a:rPr lang="en-US" dirty="0" err="1"/>
              <a:t>glycemia</a:t>
            </a:r>
            <a:r>
              <a:rPr lang="en-US" dirty="0"/>
              <a:t> and insulin response to food </a:t>
            </a:r>
            <a:r>
              <a:rPr lang="en-US" dirty="0" smtClean="0"/>
              <a:t>intake</a:t>
            </a:r>
            <a:endParaRPr lang="sr-Latn-RS" dirty="0" smtClean="0"/>
          </a:p>
          <a:p>
            <a:r>
              <a:rPr lang="en-US" dirty="0" smtClean="0"/>
              <a:t>Comparison </a:t>
            </a:r>
            <a:r>
              <a:rPr lang="en-US" dirty="0"/>
              <a:t>of the increase in </a:t>
            </a:r>
            <a:r>
              <a:rPr lang="en-US" dirty="0" err="1"/>
              <a:t>glycemia</a:t>
            </a:r>
            <a:r>
              <a:rPr lang="en-US" dirty="0"/>
              <a:t> after the intake of a certain food in relation to the intake of 50g of glucose in its pure </a:t>
            </a:r>
            <a:r>
              <a:rPr lang="en-US" dirty="0" smtClean="0"/>
              <a:t>form</a:t>
            </a:r>
            <a:endParaRPr lang="sr-Latn-RS" dirty="0" smtClean="0"/>
          </a:p>
          <a:p>
            <a:r>
              <a:rPr lang="en-US" dirty="0" smtClean="0"/>
              <a:t>The </a:t>
            </a:r>
            <a:r>
              <a:rPr lang="en-US" dirty="0"/>
              <a:t>value depends on</a:t>
            </a:r>
            <a:r>
              <a:rPr lang="en-US" dirty="0" smtClean="0"/>
              <a:t>:</a:t>
            </a:r>
            <a:endParaRPr lang="sr-Latn-RS" dirty="0" smtClean="0"/>
          </a:p>
          <a:p>
            <a:pPr lvl="1"/>
            <a:r>
              <a:rPr lang="en-US" dirty="0" smtClean="0"/>
              <a:t>Types </a:t>
            </a:r>
            <a:r>
              <a:rPr lang="en-US" dirty="0"/>
              <a:t>of </a:t>
            </a:r>
            <a:r>
              <a:rPr lang="en-US" dirty="0" smtClean="0"/>
              <a:t>sugar</a:t>
            </a:r>
            <a:endParaRPr lang="sr-Latn-RS" dirty="0" smtClean="0"/>
          </a:p>
          <a:p>
            <a:pPr lvl="1"/>
            <a:r>
              <a:rPr lang="en-US" dirty="0" smtClean="0"/>
              <a:t>Amounts </a:t>
            </a:r>
            <a:r>
              <a:rPr lang="en-US" dirty="0"/>
              <a:t>and types of dietary </a:t>
            </a:r>
            <a:r>
              <a:rPr lang="en-US" dirty="0" smtClean="0"/>
              <a:t>fiber</a:t>
            </a:r>
            <a:endParaRPr lang="sr-Latn-RS" dirty="0" smtClean="0"/>
          </a:p>
          <a:p>
            <a:pPr lvl="1"/>
            <a:r>
              <a:rPr lang="en-US" dirty="0" smtClean="0"/>
              <a:t>Protein </a:t>
            </a:r>
            <a:r>
              <a:rPr lang="en-US" dirty="0"/>
              <a:t>and </a:t>
            </a:r>
            <a:r>
              <a:rPr lang="en-US" dirty="0" smtClean="0"/>
              <a:t>fat</a:t>
            </a:r>
            <a:endParaRPr lang="sr-Latn-RS" dirty="0" smtClean="0"/>
          </a:p>
          <a:p>
            <a:pPr lvl="1"/>
            <a:r>
              <a:rPr lang="en-US" dirty="0" smtClean="0"/>
              <a:t>Food </a:t>
            </a:r>
            <a:r>
              <a:rPr lang="en-US" dirty="0"/>
              <a:t>preparation and cooking </a:t>
            </a:r>
            <a:r>
              <a:rPr lang="en-US" dirty="0" smtClean="0"/>
              <a:t>times</a:t>
            </a:r>
            <a:endParaRPr lang="sr-Latn-RS" dirty="0" smtClean="0"/>
          </a:p>
          <a:p>
            <a:r>
              <a:rPr lang="en-US" dirty="0" smtClean="0"/>
              <a:t>According </a:t>
            </a:r>
            <a:r>
              <a:rPr lang="en-US" dirty="0"/>
              <a:t>to the WHO, carbohydrates provide 45-60% of energy</a:t>
            </a:r>
          </a:p>
        </p:txBody>
      </p:sp>
    </p:spTree>
    <p:extLst>
      <p:ext uri="{BB962C8B-B14F-4D97-AF65-F5344CB8AC3E}">
        <p14:creationId xmlns:p14="http://schemas.microsoft.com/office/powerpoint/2010/main" val="7214481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8640"/>
            <a:ext cx="7772400" cy="1080120"/>
          </a:xfrm>
        </p:spPr>
        <p:txBody>
          <a:bodyPr/>
          <a:lstStyle/>
          <a:p>
            <a:r>
              <a:rPr lang="sr-Latn-RS" sz="4400" dirty="0" smtClean="0"/>
              <a:t>fats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976" y="1916832"/>
            <a:ext cx="3384376" cy="41833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sr-Latn-RS" dirty="0" smtClean="0"/>
              <a:t>F</a:t>
            </a:r>
            <a:r>
              <a:rPr lang="en-US" sz="1800" dirty="0" err="1" smtClean="0"/>
              <a:t>ats</a:t>
            </a:r>
            <a:r>
              <a:rPr lang="en-US" sz="1800" dirty="0" smtClean="0"/>
              <a:t> </a:t>
            </a:r>
            <a:r>
              <a:rPr lang="en-US" sz="1800" dirty="0"/>
              <a:t>and oils are organic compounds that, like carbohydrates, are composed </a:t>
            </a:r>
            <a:r>
              <a:rPr lang="en-US" sz="1800" dirty="0" smtClean="0"/>
              <a:t>of</a:t>
            </a:r>
            <a:endParaRPr lang="sr-Latn-RS" sz="1800" dirty="0" smtClean="0"/>
          </a:p>
          <a:p>
            <a:pPr lvl="1"/>
            <a:r>
              <a:rPr lang="en-US" dirty="0" smtClean="0"/>
              <a:t>carbon </a:t>
            </a:r>
            <a:r>
              <a:rPr lang="en-US" dirty="0"/>
              <a:t>(</a:t>
            </a:r>
            <a:r>
              <a:rPr lang="en-US" dirty="0" smtClean="0"/>
              <a:t>C)</a:t>
            </a:r>
            <a:endParaRPr lang="sr-Latn-RS" dirty="0" smtClean="0"/>
          </a:p>
          <a:p>
            <a:pPr lvl="1"/>
            <a:r>
              <a:rPr lang="en-US" dirty="0" smtClean="0"/>
              <a:t>hydrogen </a:t>
            </a:r>
            <a:r>
              <a:rPr lang="en-US" dirty="0"/>
              <a:t>(H</a:t>
            </a:r>
            <a:r>
              <a:rPr lang="en-US" dirty="0" smtClean="0"/>
              <a:t>) </a:t>
            </a:r>
            <a:endParaRPr lang="sr-Latn-RS" dirty="0" smtClean="0"/>
          </a:p>
          <a:p>
            <a:pPr lvl="1"/>
            <a:r>
              <a:rPr lang="en-US" dirty="0" smtClean="0"/>
              <a:t>oxygen </a:t>
            </a:r>
            <a:r>
              <a:rPr lang="en-US" dirty="0"/>
              <a:t>(O</a:t>
            </a:r>
            <a:r>
              <a:rPr lang="en-US" dirty="0" smtClean="0"/>
              <a:t>)</a:t>
            </a:r>
            <a:endParaRPr lang="sr-Latn-RS" dirty="0" smtClean="0"/>
          </a:p>
          <a:p>
            <a:endParaRPr lang="sr-Latn-RS" sz="1800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281" t="22049" r="35396" b="16526"/>
          <a:stretch/>
        </p:blipFill>
        <p:spPr>
          <a:xfrm>
            <a:off x="3680480" y="728700"/>
            <a:ext cx="5273371" cy="501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6859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712120"/>
          </a:xfrm>
        </p:spPr>
        <p:txBody>
          <a:bodyPr/>
          <a:lstStyle/>
          <a:p>
            <a:pPr algn="ctr"/>
            <a:r>
              <a:rPr lang="sr-Latn-RS" dirty="0" smtClean="0"/>
              <a:t>Structure of fats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21408"/>
            <a:ext cx="8206680" cy="4050792"/>
          </a:xfrm>
        </p:spPr>
        <p:txBody>
          <a:bodyPr/>
          <a:lstStyle/>
          <a:p>
            <a:r>
              <a:rPr lang="en-US" dirty="0"/>
              <a:t>Basic physiological roles of fat</a:t>
            </a:r>
            <a:r>
              <a:rPr lang="en-US" dirty="0" smtClean="0"/>
              <a:t>:</a:t>
            </a:r>
            <a:endParaRPr lang="sr-Latn-RS" dirty="0" smtClean="0"/>
          </a:p>
          <a:p>
            <a:pPr marL="0" indent="0">
              <a:buNone/>
            </a:pPr>
            <a:endParaRPr lang="sr-Latn-RS" dirty="0" smtClean="0"/>
          </a:p>
          <a:p>
            <a:pPr lvl="1"/>
            <a:r>
              <a:rPr lang="en-US" dirty="0" smtClean="0"/>
              <a:t>Energy </a:t>
            </a:r>
            <a:r>
              <a:rPr lang="en-US" dirty="0"/>
              <a:t>substances, 1g: 9.3 </a:t>
            </a:r>
            <a:r>
              <a:rPr lang="en-US" dirty="0" smtClean="0"/>
              <a:t>kcal</a:t>
            </a:r>
            <a:endParaRPr lang="sr-Latn-RS" dirty="0" smtClean="0"/>
          </a:p>
          <a:p>
            <a:pPr lvl="1"/>
            <a:r>
              <a:rPr lang="en-US" dirty="0" smtClean="0"/>
              <a:t>Carriers </a:t>
            </a:r>
            <a:r>
              <a:rPr lang="en-US" dirty="0"/>
              <a:t>of </a:t>
            </a:r>
            <a:r>
              <a:rPr lang="en-US" dirty="0" err="1"/>
              <a:t>liposoluble</a:t>
            </a:r>
            <a:r>
              <a:rPr lang="en-US" dirty="0"/>
              <a:t> vitamins A, D, E and </a:t>
            </a:r>
            <a:r>
              <a:rPr lang="en-US" dirty="0" smtClean="0"/>
              <a:t>K</a:t>
            </a:r>
            <a:endParaRPr lang="sr-Latn-RS" dirty="0" smtClean="0"/>
          </a:p>
          <a:p>
            <a:pPr lvl="1"/>
            <a:r>
              <a:rPr lang="en-US" dirty="0" smtClean="0"/>
              <a:t>And </a:t>
            </a:r>
            <a:r>
              <a:rPr lang="en-US" dirty="0"/>
              <a:t>a constructive role in the </a:t>
            </a:r>
            <a:r>
              <a:rPr lang="en-US" dirty="0" smtClean="0"/>
              <a:t>body</a:t>
            </a:r>
            <a:endParaRPr lang="sr-Latn-RS" dirty="0" smtClean="0"/>
          </a:p>
          <a:p>
            <a:pPr lvl="1"/>
            <a:r>
              <a:rPr lang="en-US" dirty="0" smtClean="0"/>
              <a:t>Cholesterol </a:t>
            </a:r>
            <a:r>
              <a:rPr lang="en-US" dirty="0"/>
              <a:t>has several important functions (hormones, cell membranes</a:t>
            </a:r>
            <a:r>
              <a:rPr lang="en-US" dirty="0" smtClean="0"/>
              <a:t>...)</a:t>
            </a:r>
            <a:endParaRPr lang="sr-Latn-RS" dirty="0" smtClean="0"/>
          </a:p>
          <a:p>
            <a:pPr lvl="1"/>
            <a:endParaRPr lang="sr-Latn-RS" dirty="0"/>
          </a:p>
          <a:p>
            <a:pPr lvl="1"/>
            <a:endParaRPr lang="sr-Latn-RS" dirty="0" smtClean="0"/>
          </a:p>
          <a:p>
            <a:pPr marL="274320" lvl="1" indent="0">
              <a:buNone/>
            </a:pPr>
            <a:r>
              <a:rPr lang="en-US" dirty="0" smtClean="0"/>
              <a:t>At </a:t>
            </a:r>
            <a:r>
              <a:rPr lang="en-US" dirty="0"/>
              <a:t>room </a:t>
            </a:r>
            <a:r>
              <a:rPr lang="sr-Latn-RS" dirty="0" smtClean="0"/>
              <a:t>temperature </a:t>
            </a:r>
            <a:r>
              <a:rPr lang="en-US" dirty="0" smtClean="0"/>
              <a:t>they </a:t>
            </a:r>
            <a:r>
              <a:rPr lang="en-US" dirty="0"/>
              <a:t>are </a:t>
            </a:r>
            <a:r>
              <a:rPr lang="en-US" dirty="0" smtClean="0"/>
              <a:t>solid</a:t>
            </a:r>
            <a:endParaRPr lang="sr-Latn-RS" dirty="0" smtClean="0"/>
          </a:p>
          <a:p>
            <a:pPr marL="274320" lvl="1" indent="0">
              <a:buNone/>
            </a:pPr>
            <a:endParaRPr lang="sr-Latn-RS" dirty="0"/>
          </a:p>
          <a:p>
            <a:pPr marL="274320" lvl="1" indent="0">
              <a:buNone/>
            </a:pPr>
            <a:r>
              <a:rPr lang="en-US" dirty="0" smtClean="0"/>
              <a:t>Both </a:t>
            </a:r>
            <a:r>
              <a:rPr lang="en-US" dirty="0"/>
              <a:t>fats and oils: fatty acids + glycerol</a:t>
            </a:r>
          </a:p>
        </p:txBody>
      </p:sp>
    </p:spTree>
    <p:extLst>
      <p:ext uri="{BB962C8B-B14F-4D97-AF65-F5344CB8AC3E}">
        <p14:creationId xmlns:p14="http://schemas.microsoft.com/office/powerpoint/2010/main" val="8516741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Fatty acids - classification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2121408"/>
            <a:ext cx="7772400" cy="4259920"/>
          </a:xfrm>
        </p:spPr>
        <p:txBody>
          <a:bodyPr/>
          <a:lstStyle/>
          <a:p>
            <a:r>
              <a:rPr lang="en-US" dirty="0"/>
              <a:t>Non-esterified, reversibly bound to albumins and </a:t>
            </a:r>
            <a:r>
              <a:rPr lang="en-US" dirty="0" smtClean="0"/>
              <a:t>globulins</a:t>
            </a:r>
            <a:endParaRPr lang="sr-Latn-RS" dirty="0" smtClean="0"/>
          </a:p>
          <a:p>
            <a:r>
              <a:rPr lang="en-US" dirty="0" smtClean="0"/>
              <a:t>Esterified</a:t>
            </a:r>
            <a:r>
              <a:rPr lang="en-US" dirty="0"/>
              <a:t>, in the composition of triglycerides, phospholipids</a:t>
            </a:r>
            <a:r>
              <a:rPr lang="en-US" dirty="0" smtClean="0"/>
              <a:t>...</a:t>
            </a:r>
            <a:endParaRPr lang="sr-Latn-RS" dirty="0" smtClean="0"/>
          </a:p>
          <a:p>
            <a:endParaRPr lang="sr-Latn-RS" dirty="0" smtClean="0"/>
          </a:p>
          <a:p>
            <a:r>
              <a:rPr lang="en-US" dirty="0" smtClean="0"/>
              <a:t>Saturated </a:t>
            </a:r>
            <a:r>
              <a:rPr lang="en-US" dirty="0"/>
              <a:t>MK: </a:t>
            </a:r>
            <a:r>
              <a:rPr lang="en-US" sz="1800" dirty="0" err="1"/>
              <a:t>lauric</a:t>
            </a:r>
            <a:r>
              <a:rPr lang="en-US" sz="1800" dirty="0"/>
              <a:t>, </a:t>
            </a:r>
            <a:r>
              <a:rPr lang="en-US" sz="1800" dirty="0" err="1"/>
              <a:t>myritinic</a:t>
            </a:r>
            <a:r>
              <a:rPr lang="en-US" sz="1800" dirty="0"/>
              <a:t>, palmitic, </a:t>
            </a:r>
            <a:r>
              <a:rPr lang="en-US" sz="1800" dirty="0" smtClean="0"/>
              <a:t>stearic</a:t>
            </a:r>
            <a:r>
              <a:rPr lang="sr-Latn-RS" sz="1800" dirty="0" smtClean="0"/>
              <a:t>; </a:t>
            </a:r>
            <a:r>
              <a:rPr lang="en-US" sz="1800" dirty="0" smtClean="0"/>
              <a:t>Source</a:t>
            </a:r>
            <a:r>
              <a:rPr lang="en-US" sz="1800" dirty="0"/>
              <a:t>: fats of animal origin, fatty meats and products, whole milk and milk products. Red meat (pork, beef, lamb</a:t>
            </a:r>
            <a:r>
              <a:rPr lang="en-US" sz="1800" dirty="0" smtClean="0"/>
              <a:t>)</a:t>
            </a:r>
            <a:endParaRPr lang="sr-Latn-RS" sz="1800" dirty="0" smtClean="0"/>
          </a:p>
          <a:p>
            <a:r>
              <a:rPr lang="sr-Latn-RS" dirty="0" smtClean="0"/>
              <a:t>Unsaturated: </a:t>
            </a:r>
          </a:p>
          <a:p>
            <a:pPr lvl="1"/>
            <a:r>
              <a:rPr lang="en-US" dirty="0" smtClean="0"/>
              <a:t>Monounsaturated </a:t>
            </a:r>
            <a:r>
              <a:rPr lang="en-US" dirty="0"/>
              <a:t>MK: </a:t>
            </a:r>
            <a:r>
              <a:rPr lang="en-US" dirty="0" smtClean="0"/>
              <a:t>oleic</a:t>
            </a:r>
            <a:r>
              <a:rPr lang="sr-Latn-RS" dirty="0" smtClean="0"/>
              <a:t>; </a:t>
            </a:r>
            <a:r>
              <a:rPr lang="en-US" dirty="0" smtClean="0"/>
              <a:t>Source</a:t>
            </a:r>
            <a:r>
              <a:rPr lang="en-US" dirty="0"/>
              <a:t>: olive oil, canola oil, peanut oil, hazelnut, almond, walnuts, fish oil</a:t>
            </a:r>
            <a:r>
              <a:rPr lang="en-US" dirty="0" smtClean="0"/>
              <a:t>...</a:t>
            </a:r>
            <a:endParaRPr lang="sr-Latn-RS" dirty="0" smtClean="0"/>
          </a:p>
          <a:p>
            <a:pPr lvl="1"/>
            <a:r>
              <a:rPr lang="en-US" dirty="0" smtClean="0"/>
              <a:t>Polyunsaturated </a:t>
            </a:r>
            <a:r>
              <a:rPr lang="en-US" dirty="0"/>
              <a:t>fatty acids: linoleic omega-6 and </a:t>
            </a:r>
            <a:r>
              <a:rPr lang="en-US" dirty="0" err="1"/>
              <a:t>linolenic</a:t>
            </a:r>
            <a:r>
              <a:rPr lang="en-US" dirty="0"/>
              <a:t> </a:t>
            </a:r>
            <a:r>
              <a:rPr lang="en-US" dirty="0" smtClean="0"/>
              <a:t>omega-6</a:t>
            </a:r>
            <a:r>
              <a:rPr lang="sr-Latn-RS" dirty="0" smtClean="0"/>
              <a:t>; </a:t>
            </a:r>
            <a:r>
              <a:rPr lang="en-US" dirty="0" smtClean="0"/>
              <a:t>Source</a:t>
            </a:r>
            <a:r>
              <a:rPr lang="en-US" dirty="0"/>
              <a:t>: n-6- vegetable oils, n-3-oil and fish meat (salmon, herring)</a:t>
            </a:r>
          </a:p>
        </p:txBody>
      </p:sp>
    </p:spTree>
    <p:extLst>
      <p:ext uri="{BB962C8B-B14F-4D97-AF65-F5344CB8AC3E}">
        <p14:creationId xmlns:p14="http://schemas.microsoft.com/office/powerpoint/2010/main" val="19502725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Recommended </a:t>
            </a:r>
            <a:r>
              <a:rPr lang="en-US" dirty="0" smtClean="0"/>
              <a:t>daily </a:t>
            </a:r>
            <a:r>
              <a:rPr lang="en-US" dirty="0"/>
              <a:t>fat intake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</a:t>
            </a:r>
            <a:r>
              <a:rPr lang="en-US" dirty="0"/>
              <a:t>intake up to 35% of energy </a:t>
            </a:r>
            <a:r>
              <a:rPr lang="en-US" dirty="0" smtClean="0"/>
              <a:t>intake</a:t>
            </a:r>
            <a:endParaRPr lang="sr-Latn-RS" dirty="0" smtClean="0"/>
          </a:p>
          <a:p>
            <a:endParaRPr lang="sr-Latn-RS" dirty="0" smtClean="0"/>
          </a:p>
          <a:p>
            <a:r>
              <a:rPr lang="en-US" dirty="0" smtClean="0"/>
              <a:t>Saturated </a:t>
            </a:r>
            <a:r>
              <a:rPr lang="sr-Latn-RS" dirty="0" smtClean="0"/>
              <a:t>fatty acids</a:t>
            </a:r>
            <a:r>
              <a:rPr lang="en-US" dirty="0" smtClean="0"/>
              <a:t> </a:t>
            </a:r>
            <a:r>
              <a:rPr lang="en-US" dirty="0"/>
              <a:t>up to 10% of total energy </a:t>
            </a:r>
            <a:r>
              <a:rPr lang="en-US" dirty="0" smtClean="0"/>
              <a:t>intake</a:t>
            </a:r>
            <a:endParaRPr lang="sr-Latn-RS" dirty="0" smtClean="0"/>
          </a:p>
          <a:p>
            <a:endParaRPr lang="sr-Latn-RS" dirty="0" smtClean="0"/>
          </a:p>
          <a:p>
            <a:r>
              <a:rPr lang="en-US" dirty="0" smtClean="0"/>
              <a:t>Polyunsaturated </a:t>
            </a:r>
            <a:r>
              <a:rPr lang="sr-Latn-RS" dirty="0"/>
              <a:t>fatty acids</a:t>
            </a:r>
            <a:r>
              <a:rPr lang="en-US" dirty="0" smtClean="0"/>
              <a:t> </a:t>
            </a:r>
            <a:r>
              <a:rPr lang="en-US" dirty="0"/>
              <a:t>6-10% of total energy </a:t>
            </a:r>
            <a:r>
              <a:rPr lang="en-US" dirty="0" smtClean="0"/>
              <a:t>intake</a:t>
            </a:r>
            <a:endParaRPr lang="sr-Latn-RS" dirty="0" smtClean="0"/>
          </a:p>
          <a:p>
            <a:endParaRPr lang="sr-Latn-RS" dirty="0" smtClean="0"/>
          </a:p>
          <a:p>
            <a:r>
              <a:rPr lang="en-US" dirty="0" smtClean="0"/>
              <a:t>Trans </a:t>
            </a:r>
            <a:r>
              <a:rPr lang="sr-Latn-RS" dirty="0"/>
              <a:t>fatty acids</a:t>
            </a:r>
            <a:r>
              <a:rPr lang="en-US" dirty="0" smtClean="0"/>
              <a:t> </a:t>
            </a:r>
            <a:r>
              <a:rPr lang="en-US" dirty="0"/>
              <a:t>up to 1</a:t>
            </a:r>
            <a:r>
              <a:rPr lang="en-US" dirty="0" smtClean="0"/>
              <a:t>%</a:t>
            </a:r>
            <a:endParaRPr lang="sr-Latn-RS" dirty="0" smtClean="0"/>
          </a:p>
          <a:p>
            <a:endParaRPr lang="sr-Latn-RS" dirty="0" smtClean="0"/>
          </a:p>
          <a:p>
            <a:r>
              <a:rPr lang="en-US" dirty="0" smtClean="0"/>
              <a:t>Monounsaturated </a:t>
            </a:r>
            <a:r>
              <a:rPr lang="sr-Latn-RS" dirty="0"/>
              <a:t>fatty acids</a:t>
            </a:r>
            <a:r>
              <a:rPr lang="en-US" dirty="0" smtClean="0"/>
              <a:t> </a:t>
            </a:r>
            <a:r>
              <a:rPr lang="en-US" dirty="0"/>
              <a:t>differently</a:t>
            </a:r>
          </a:p>
        </p:txBody>
      </p:sp>
    </p:spTree>
    <p:extLst>
      <p:ext uri="{BB962C8B-B14F-4D97-AF65-F5344CB8AC3E}">
        <p14:creationId xmlns:p14="http://schemas.microsoft.com/office/powerpoint/2010/main" val="9193030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784128"/>
          </a:xfrm>
        </p:spPr>
        <p:txBody>
          <a:bodyPr/>
          <a:lstStyle/>
          <a:p>
            <a:r>
              <a:rPr lang="sr-Latn-RS" dirty="0" smtClean="0"/>
              <a:t>cholesterol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6088" y="1340768"/>
            <a:ext cx="7772400" cy="1800200"/>
          </a:xfrm>
        </p:spPr>
        <p:txBody>
          <a:bodyPr/>
          <a:lstStyle/>
          <a:p>
            <a:r>
              <a:rPr lang="en-US" dirty="0"/>
              <a:t>Cholesterol is a lipophilic molecule </a:t>
            </a:r>
            <a:r>
              <a:rPr lang="en-US" dirty="0" smtClean="0"/>
              <a:t>essential </a:t>
            </a:r>
            <a:r>
              <a:rPr lang="en-US" dirty="0"/>
              <a:t>for human life. It has many roles that contribute to normally functioning cells. </a:t>
            </a:r>
            <a:endParaRPr lang="sr-Latn-RS" dirty="0" smtClean="0"/>
          </a:p>
          <a:p>
            <a:r>
              <a:rPr lang="en-US" dirty="0"/>
              <a:t>Source: foods of animal origin - roe, offal, roe, caviar, butter, milk and dairy products, mayonnaise, meat...</a:t>
            </a:r>
            <a:endParaRPr lang="sr-Latn-R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5786" t="37799" r="17637" b="35426"/>
          <a:stretch/>
        </p:blipFill>
        <p:spPr>
          <a:xfrm>
            <a:off x="1979712" y="3140968"/>
            <a:ext cx="5616624" cy="318275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8021649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9472"/>
            <a:ext cx="7772400" cy="1609344"/>
          </a:xfrm>
        </p:spPr>
        <p:txBody>
          <a:bodyPr/>
          <a:lstStyle/>
          <a:p>
            <a:r>
              <a:rPr lang="sr-Latn-RS" dirty="0" smtClean="0"/>
              <a:t>Viramins, Minerals, 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00808"/>
            <a:ext cx="7772400" cy="48245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Vitamins</a:t>
            </a:r>
            <a:endParaRPr lang="sr-Latn-RS" dirty="0" smtClean="0"/>
          </a:p>
          <a:p>
            <a:pPr marL="0" indent="0">
              <a:buNone/>
            </a:pPr>
            <a:r>
              <a:rPr lang="en-US" dirty="0" smtClean="0"/>
              <a:t>Necessary </a:t>
            </a:r>
            <a:r>
              <a:rPr lang="en-US" dirty="0"/>
              <a:t>for the processes of growth, reproduction, improvement of </a:t>
            </a:r>
            <a:r>
              <a:rPr lang="en-US" dirty="0" smtClean="0"/>
              <a:t>health</a:t>
            </a:r>
            <a:endParaRPr lang="sr-Latn-RS" dirty="0" smtClean="0"/>
          </a:p>
          <a:p>
            <a:pPr marL="0" indent="0">
              <a:buNone/>
            </a:pPr>
            <a:r>
              <a:rPr lang="en-US" dirty="0" err="1" smtClean="0"/>
              <a:t>Hydrosoluble</a:t>
            </a:r>
            <a:r>
              <a:rPr lang="en-US" dirty="0"/>
              <a:t>: </a:t>
            </a:r>
            <a:r>
              <a:rPr lang="sr-Latn-RS" dirty="0" smtClean="0"/>
              <a:t>C,</a:t>
            </a:r>
            <a:r>
              <a:rPr lang="en-US" dirty="0" smtClean="0"/>
              <a:t> </a:t>
            </a:r>
            <a:r>
              <a:rPr lang="en-US" dirty="0"/>
              <a:t>V </a:t>
            </a:r>
            <a:r>
              <a:rPr lang="en-US" dirty="0" smtClean="0"/>
              <a:t>complex</a:t>
            </a:r>
            <a:endParaRPr lang="sr-Latn-RS" dirty="0" smtClean="0"/>
          </a:p>
          <a:p>
            <a:pPr marL="0" indent="0">
              <a:buNone/>
            </a:pPr>
            <a:r>
              <a:rPr lang="en-US" dirty="0" err="1" smtClean="0"/>
              <a:t>Liposoluble</a:t>
            </a:r>
            <a:r>
              <a:rPr lang="en-US" dirty="0"/>
              <a:t>: A, D, E K      </a:t>
            </a:r>
            <a:endParaRPr lang="sr-Latn-RS" dirty="0" smtClean="0"/>
          </a:p>
          <a:p>
            <a:pPr marL="0" indent="0">
              <a:buNone/>
            </a:pPr>
            <a:endParaRPr lang="sr-Latn-RS" dirty="0" smtClean="0"/>
          </a:p>
          <a:p>
            <a:r>
              <a:rPr lang="en-US" dirty="0" smtClean="0"/>
              <a:t>Minerals</a:t>
            </a:r>
            <a:endParaRPr lang="sr-Latn-RS" dirty="0" smtClean="0"/>
          </a:p>
          <a:p>
            <a:pPr marL="0" indent="0">
              <a:buNone/>
            </a:pPr>
            <a:r>
              <a:rPr lang="en-US" dirty="0" smtClean="0"/>
              <a:t>They </a:t>
            </a:r>
            <a:r>
              <a:rPr lang="en-US" dirty="0"/>
              <a:t>have no energy </a:t>
            </a:r>
            <a:r>
              <a:rPr lang="en-US" dirty="0" smtClean="0"/>
              <a:t>value</a:t>
            </a:r>
            <a:endParaRPr lang="sr-Latn-RS" dirty="0" smtClean="0"/>
          </a:p>
          <a:p>
            <a:pPr marL="0" indent="0">
              <a:buNone/>
            </a:pPr>
            <a:r>
              <a:rPr lang="en-US" dirty="0" smtClean="0"/>
              <a:t>Necessary </a:t>
            </a:r>
            <a:r>
              <a:rPr lang="en-US" dirty="0"/>
              <a:t>for growth, development</a:t>
            </a:r>
            <a:r>
              <a:rPr lang="en-US" dirty="0" smtClean="0"/>
              <a:t>...</a:t>
            </a:r>
            <a:endParaRPr lang="sr-Latn-RS" dirty="0" smtClean="0"/>
          </a:p>
          <a:p>
            <a:pPr marL="0" indent="0">
              <a:buNone/>
            </a:pPr>
            <a:r>
              <a:rPr lang="en-US" dirty="0" smtClean="0"/>
              <a:t>Construction </a:t>
            </a:r>
            <a:r>
              <a:rPr lang="en-US" dirty="0"/>
              <a:t>and role of biocatalyst  </a:t>
            </a:r>
            <a:endParaRPr lang="sr-Latn-RS" dirty="0" smtClean="0"/>
          </a:p>
          <a:p>
            <a:pPr marL="0" indent="0">
              <a:buNone/>
            </a:pPr>
            <a:r>
              <a:rPr lang="en-US" dirty="0" smtClean="0"/>
              <a:t>    </a:t>
            </a:r>
            <a:endParaRPr lang="sr-Latn-RS" dirty="0" smtClean="0"/>
          </a:p>
          <a:p>
            <a:r>
              <a:rPr lang="en-US" dirty="0" smtClean="0"/>
              <a:t>Water</a:t>
            </a:r>
            <a:endParaRPr lang="sr-Latn-RS" dirty="0" smtClean="0"/>
          </a:p>
          <a:p>
            <a:pPr marL="0" indent="0">
              <a:buNone/>
            </a:pPr>
            <a:r>
              <a:rPr lang="en-US" dirty="0" err="1" smtClean="0"/>
              <a:t>Cellular:intercellular</a:t>
            </a:r>
            <a:r>
              <a:rPr lang="en-US" dirty="0" smtClean="0"/>
              <a:t>=74:26</a:t>
            </a:r>
            <a:endParaRPr lang="sr-Latn-RS" dirty="0" smtClean="0"/>
          </a:p>
          <a:p>
            <a:pPr marL="0" indent="0">
              <a:buNone/>
            </a:pPr>
            <a:r>
              <a:rPr lang="en-US" dirty="0" smtClean="0"/>
              <a:t>Body </a:t>
            </a:r>
            <a:r>
              <a:rPr lang="en-US" dirty="0"/>
              <a:t>temperature </a:t>
            </a:r>
            <a:r>
              <a:rPr lang="en-US" dirty="0" smtClean="0"/>
              <a:t>regulation</a:t>
            </a:r>
            <a:endParaRPr lang="sr-Latn-RS" dirty="0" smtClean="0"/>
          </a:p>
          <a:p>
            <a:pPr marL="0" indent="0">
              <a:buNone/>
            </a:pPr>
            <a:r>
              <a:rPr lang="en-US" dirty="0" smtClean="0"/>
              <a:t>Transport </a:t>
            </a:r>
            <a:r>
              <a:rPr lang="en-US" dirty="0"/>
              <a:t>role</a:t>
            </a:r>
          </a:p>
        </p:txBody>
      </p:sp>
    </p:spTree>
    <p:extLst>
      <p:ext uri="{BB962C8B-B14F-4D97-AF65-F5344CB8AC3E}">
        <p14:creationId xmlns:p14="http://schemas.microsoft.com/office/powerpoint/2010/main" val="25695823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772400" cy="784128"/>
          </a:xfrm>
        </p:spPr>
        <p:txBody>
          <a:bodyPr/>
          <a:lstStyle/>
          <a:p>
            <a:r>
              <a:rPr lang="sr-Latn-RS" dirty="0" smtClean="0"/>
              <a:t>Nutrition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96752"/>
            <a:ext cx="8278688" cy="497544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Calculation of energy </a:t>
            </a:r>
            <a:r>
              <a:rPr lang="en-US" dirty="0" smtClean="0"/>
              <a:t>needs</a:t>
            </a:r>
            <a:endParaRPr lang="sr-Latn-RS" dirty="0" smtClean="0"/>
          </a:p>
          <a:p>
            <a:pPr marL="0" indent="0">
              <a:buNone/>
            </a:pPr>
            <a:r>
              <a:rPr lang="en-US" dirty="0" smtClean="0"/>
              <a:t>Sex</a:t>
            </a:r>
            <a:r>
              <a:rPr lang="en-US" dirty="0"/>
              <a:t>, age, state of health, activity, </a:t>
            </a:r>
            <a:r>
              <a:rPr lang="en-US" dirty="0" smtClean="0"/>
              <a:t>environment</a:t>
            </a:r>
            <a:endParaRPr lang="sr-Latn-RS" dirty="0" smtClean="0"/>
          </a:p>
          <a:p>
            <a:pPr marL="0" indent="0">
              <a:buNone/>
            </a:pPr>
            <a:r>
              <a:rPr lang="en-US" dirty="0" smtClean="0"/>
              <a:t>Basal </a:t>
            </a:r>
            <a:r>
              <a:rPr lang="en-US" dirty="0"/>
              <a:t>metabolism + postprandial thermogenesis + physical activity      </a:t>
            </a:r>
            <a:endParaRPr lang="sr-Latn-RS" dirty="0" smtClean="0"/>
          </a:p>
          <a:p>
            <a:endParaRPr lang="sr-Latn-RS" b="1" dirty="0" smtClean="0"/>
          </a:p>
          <a:p>
            <a:r>
              <a:rPr lang="en-US" b="1" dirty="0" smtClean="0"/>
              <a:t>basal metabolism</a:t>
            </a:r>
            <a:endParaRPr lang="sr-Latn-RS" b="1" dirty="0" smtClean="0"/>
          </a:p>
          <a:p>
            <a:pPr marL="0" indent="0">
              <a:buNone/>
            </a:pPr>
            <a:r>
              <a:rPr lang="en-US" dirty="0" smtClean="0"/>
              <a:t>Mass</a:t>
            </a:r>
            <a:r>
              <a:rPr lang="en-US" dirty="0"/>
              <a:t>, body composition, age, gender, thermoregulation</a:t>
            </a:r>
            <a:r>
              <a:rPr lang="en-US" dirty="0" smtClean="0"/>
              <a:t>...</a:t>
            </a:r>
            <a:endParaRPr lang="sr-Latn-RS" dirty="0" smtClean="0"/>
          </a:p>
          <a:p>
            <a:pPr marL="0" indent="0">
              <a:buNone/>
            </a:pPr>
            <a:r>
              <a:rPr lang="en-US" dirty="0" smtClean="0"/>
              <a:t>60-75</a:t>
            </a:r>
            <a:r>
              <a:rPr lang="en-US" dirty="0"/>
              <a:t>% of energy consumption      </a:t>
            </a:r>
            <a:endParaRPr lang="sr-Latn-RS" dirty="0" smtClean="0"/>
          </a:p>
          <a:p>
            <a:endParaRPr lang="sr-Latn-RS" b="1" dirty="0" smtClean="0"/>
          </a:p>
          <a:p>
            <a:r>
              <a:rPr lang="en-US" b="1" dirty="0" smtClean="0"/>
              <a:t>postprandial </a:t>
            </a:r>
            <a:r>
              <a:rPr lang="en-US" b="1" dirty="0"/>
              <a:t>thermogenesis (metabolic response to food intake</a:t>
            </a:r>
            <a:r>
              <a:rPr lang="en-US" b="1" dirty="0" smtClean="0"/>
              <a:t>)</a:t>
            </a:r>
            <a:endParaRPr lang="sr-Latn-RS" b="1" dirty="0" smtClean="0"/>
          </a:p>
          <a:p>
            <a:pPr marL="0" indent="0">
              <a:buNone/>
            </a:pPr>
            <a:r>
              <a:rPr lang="en-US" dirty="0" smtClean="0"/>
              <a:t>5-10</a:t>
            </a:r>
            <a:r>
              <a:rPr lang="en-US" dirty="0"/>
              <a:t>% of energy consumption      </a:t>
            </a:r>
            <a:endParaRPr lang="sr-Latn-RS" dirty="0" smtClean="0"/>
          </a:p>
          <a:p>
            <a:endParaRPr lang="sr-Latn-RS" b="1" dirty="0" smtClean="0"/>
          </a:p>
          <a:p>
            <a:r>
              <a:rPr lang="en-US" b="1" dirty="0" smtClean="0"/>
              <a:t>physical activity</a:t>
            </a:r>
            <a:endParaRPr lang="sr-Latn-RS" b="1" dirty="0" smtClean="0"/>
          </a:p>
          <a:p>
            <a:pPr marL="0" indent="0">
              <a:buNone/>
            </a:pPr>
            <a:r>
              <a:rPr lang="en-US" dirty="0" smtClean="0"/>
              <a:t>15-30</a:t>
            </a:r>
            <a:r>
              <a:rPr lang="en-US" dirty="0"/>
              <a:t>% of energy consumption</a:t>
            </a:r>
          </a:p>
        </p:txBody>
      </p:sp>
    </p:spTree>
    <p:extLst>
      <p:ext uri="{BB962C8B-B14F-4D97-AF65-F5344CB8AC3E}">
        <p14:creationId xmlns:p14="http://schemas.microsoft.com/office/powerpoint/2010/main" val="10637794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712120"/>
          </a:xfrm>
        </p:spPr>
        <p:txBody>
          <a:bodyPr/>
          <a:lstStyle/>
          <a:p>
            <a:r>
              <a:rPr lang="sr-Latn-RS" dirty="0" smtClean="0"/>
              <a:t>Principles of adequate nutrition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96752"/>
            <a:ext cx="7772400" cy="4975448"/>
          </a:xfrm>
        </p:spPr>
        <p:txBody>
          <a:bodyPr>
            <a:normAutofit/>
          </a:bodyPr>
          <a:lstStyle/>
          <a:p>
            <a:r>
              <a:rPr lang="en-US" dirty="0"/>
              <a:t>A variety of food, mainly of vegetable </a:t>
            </a:r>
            <a:r>
              <a:rPr lang="en-US" dirty="0" smtClean="0"/>
              <a:t>origin</a:t>
            </a:r>
            <a:endParaRPr lang="sr-Latn-RS" dirty="0" smtClean="0"/>
          </a:p>
          <a:p>
            <a:r>
              <a:rPr lang="en-US" dirty="0" smtClean="0"/>
              <a:t>Shorter </a:t>
            </a:r>
            <a:r>
              <a:rPr lang="en-US" dirty="0"/>
              <a:t>heat treatment (preserve vitamins</a:t>
            </a:r>
            <a:r>
              <a:rPr lang="en-US" dirty="0" smtClean="0"/>
              <a:t>)</a:t>
            </a:r>
            <a:endParaRPr lang="sr-Latn-RS" dirty="0" smtClean="0"/>
          </a:p>
          <a:p>
            <a:r>
              <a:rPr lang="en-US" dirty="0" smtClean="0"/>
              <a:t>Avoiding </a:t>
            </a:r>
            <a:r>
              <a:rPr lang="en-US" dirty="0"/>
              <a:t>fats and strong </a:t>
            </a:r>
            <a:r>
              <a:rPr lang="en-US" dirty="0" smtClean="0"/>
              <a:t>spices</a:t>
            </a:r>
            <a:endParaRPr lang="sr-Latn-RS" dirty="0" smtClean="0"/>
          </a:p>
          <a:p>
            <a:r>
              <a:rPr lang="en-US" dirty="0" smtClean="0"/>
              <a:t>Freshly </a:t>
            </a:r>
            <a:r>
              <a:rPr lang="en-US" dirty="0"/>
              <a:t>prepared </a:t>
            </a:r>
            <a:r>
              <a:rPr lang="en-US" dirty="0" smtClean="0"/>
              <a:t>food</a:t>
            </a:r>
            <a:endParaRPr lang="sr-Latn-RS" dirty="0" smtClean="0"/>
          </a:p>
          <a:p>
            <a:r>
              <a:rPr lang="en-US" dirty="0" smtClean="0"/>
              <a:t>5-6 </a:t>
            </a:r>
            <a:r>
              <a:rPr lang="en-US" dirty="0"/>
              <a:t>meals a day, always at the same </a:t>
            </a:r>
            <a:r>
              <a:rPr lang="en-US" dirty="0" smtClean="0"/>
              <a:t>time</a:t>
            </a:r>
            <a:endParaRPr lang="sr-Latn-RS" dirty="0" smtClean="0"/>
          </a:p>
          <a:p>
            <a:r>
              <a:rPr lang="en-US" dirty="0" smtClean="0"/>
              <a:t>Fish</a:t>
            </a:r>
            <a:r>
              <a:rPr lang="en-US" dirty="0"/>
              <a:t>, 2 hours a </a:t>
            </a:r>
            <a:r>
              <a:rPr lang="en-US" dirty="0" smtClean="0"/>
              <a:t>week</a:t>
            </a:r>
            <a:endParaRPr lang="sr-Latn-RS" dirty="0" smtClean="0"/>
          </a:p>
          <a:p>
            <a:r>
              <a:rPr lang="en-US" dirty="0" smtClean="0"/>
              <a:t>Skimmed </a:t>
            </a:r>
            <a:r>
              <a:rPr lang="en-US" dirty="0"/>
              <a:t>milk </a:t>
            </a:r>
            <a:r>
              <a:rPr lang="en-US" dirty="0" smtClean="0"/>
              <a:t>products</a:t>
            </a:r>
            <a:endParaRPr lang="sr-Latn-RS" dirty="0" smtClean="0"/>
          </a:p>
          <a:p>
            <a:r>
              <a:rPr lang="en-US" dirty="0" smtClean="0"/>
              <a:t>One </a:t>
            </a:r>
            <a:r>
              <a:rPr lang="en-US" dirty="0"/>
              <a:t>piece of bread from each meal (black, rye</a:t>
            </a:r>
            <a:r>
              <a:rPr lang="en-US" dirty="0" smtClean="0"/>
              <a:t>...)</a:t>
            </a:r>
            <a:endParaRPr lang="sr-Latn-RS" dirty="0" smtClean="0"/>
          </a:p>
          <a:p>
            <a:r>
              <a:rPr lang="en-US" dirty="0" smtClean="0"/>
              <a:t>Avoid pasta</a:t>
            </a:r>
            <a:endParaRPr lang="sr-Latn-RS" dirty="0" smtClean="0"/>
          </a:p>
          <a:p>
            <a:r>
              <a:rPr lang="en-US" dirty="0" smtClean="0"/>
              <a:t>Controlled </a:t>
            </a:r>
            <a:r>
              <a:rPr lang="en-US" dirty="0"/>
              <a:t>salt </a:t>
            </a:r>
            <a:r>
              <a:rPr lang="en-US" dirty="0" smtClean="0"/>
              <a:t>intake</a:t>
            </a:r>
            <a:endParaRPr lang="sr-Latn-RS" dirty="0" smtClean="0"/>
          </a:p>
          <a:p>
            <a:r>
              <a:rPr lang="en-US" dirty="0" smtClean="0"/>
              <a:t>Coffee </a:t>
            </a:r>
            <a:r>
              <a:rPr lang="en-US" dirty="0"/>
              <a:t>and tea in moderation</a:t>
            </a:r>
          </a:p>
        </p:txBody>
      </p:sp>
    </p:spTree>
    <p:extLst>
      <p:ext uri="{BB962C8B-B14F-4D97-AF65-F5344CB8AC3E}">
        <p14:creationId xmlns:p14="http://schemas.microsoft.com/office/powerpoint/2010/main" val="400180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BaSAL METABOLISM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21408"/>
            <a:ext cx="7990656" cy="4050792"/>
          </a:xfrm>
        </p:spPr>
        <p:txBody>
          <a:bodyPr>
            <a:normAutofit/>
          </a:bodyPr>
          <a:lstStyle/>
          <a:p>
            <a:r>
              <a:rPr lang="sr-Latn-RS" dirty="0"/>
              <a:t>A</a:t>
            </a:r>
            <a:r>
              <a:rPr lang="en-US" dirty="0" smtClean="0"/>
              <a:t>t </a:t>
            </a:r>
            <a:r>
              <a:rPr lang="en-US" dirty="0"/>
              <a:t>rest, the energy is spent on maintaining the breathing process, the work of the heart and the functioning of the internal organs</a:t>
            </a:r>
            <a:r>
              <a:rPr lang="en-US" dirty="0" smtClean="0"/>
              <a:t>.</a:t>
            </a:r>
            <a:endParaRPr lang="sr-Latn-RS" dirty="0" smtClean="0"/>
          </a:p>
          <a:p>
            <a:r>
              <a:rPr lang="en-US" dirty="0" smtClean="0"/>
              <a:t>Energy </a:t>
            </a:r>
            <a:r>
              <a:rPr lang="en-US" dirty="0"/>
              <a:t>reserves</a:t>
            </a:r>
            <a:r>
              <a:rPr lang="en-US" dirty="0" smtClean="0"/>
              <a:t>:</a:t>
            </a:r>
            <a:endParaRPr lang="sr-Latn-RS" dirty="0" smtClean="0"/>
          </a:p>
          <a:p>
            <a:pPr lvl="1"/>
            <a:r>
              <a:rPr lang="en-US" dirty="0" smtClean="0"/>
              <a:t>Triglycerides </a:t>
            </a:r>
            <a:r>
              <a:rPr lang="en-US" dirty="0"/>
              <a:t>in fat cells are the largest energy </a:t>
            </a:r>
            <a:r>
              <a:rPr lang="sr-Latn-RS" dirty="0" smtClean="0"/>
              <a:t>reserve </a:t>
            </a:r>
          </a:p>
          <a:p>
            <a:pPr lvl="1"/>
            <a:r>
              <a:rPr lang="en-US" dirty="0" smtClean="0"/>
              <a:t>Glycogen </a:t>
            </a:r>
            <a:r>
              <a:rPr lang="en-US" dirty="0"/>
              <a:t>in muscles and liver (12-48h</a:t>
            </a:r>
            <a:r>
              <a:rPr lang="en-US" dirty="0" smtClean="0"/>
              <a:t>)</a:t>
            </a:r>
            <a:endParaRPr lang="sr-Latn-RS" dirty="0" smtClean="0"/>
          </a:p>
          <a:p>
            <a:pPr lvl="1"/>
            <a:r>
              <a:rPr lang="en-US" dirty="0" smtClean="0"/>
              <a:t>During </a:t>
            </a:r>
            <a:r>
              <a:rPr lang="en-US" dirty="0"/>
              <a:t>severe starvation, the muscles rich in proteins also break </a:t>
            </a:r>
            <a:r>
              <a:rPr lang="en-US" dirty="0" smtClean="0"/>
              <a:t>down</a:t>
            </a:r>
            <a:endParaRPr lang="sr-Latn-RS" dirty="0" smtClean="0"/>
          </a:p>
          <a:p>
            <a:r>
              <a:rPr lang="en-US" dirty="0" smtClean="0"/>
              <a:t>The </a:t>
            </a:r>
            <a:r>
              <a:rPr lang="en-US" dirty="0"/>
              <a:t>brain consumes 5g of </a:t>
            </a:r>
            <a:r>
              <a:rPr lang="en-US" dirty="0" smtClean="0"/>
              <a:t>glucose/hour</a:t>
            </a:r>
            <a:r>
              <a:rPr lang="sr-Latn-RS" dirty="0" smtClean="0"/>
              <a:t>. T</a:t>
            </a:r>
            <a:r>
              <a:rPr lang="en-US" dirty="0" smtClean="0"/>
              <a:t>here </a:t>
            </a:r>
            <a:r>
              <a:rPr lang="en-US" dirty="0"/>
              <a:t>are no glucose </a:t>
            </a:r>
            <a:r>
              <a:rPr lang="sr-Latn-RS" dirty="0" smtClean="0"/>
              <a:t>reserve</a:t>
            </a:r>
            <a:r>
              <a:rPr lang="en-US" dirty="0" smtClean="0"/>
              <a:t> </a:t>
            </a:r>
            <a:r>
              <a:rPr lang="en-US" dirty="0"/>
              <a:t>in the brain, </a:t>
            </a:r>
            <a:r>
              <a:rPr lang="en-US" dirty="0" smtClean="0"/>
              <a:t>it </a:t>
            </a:r>
            <a:r>
              <a:rPr lang="en-US" dirty="0"/>
              <a:t>is used from the blood or liver glycogen.</a:t>
            </a:r>
          </a:p>
        </p:txBody>
      </p:sp>
    </p:spTree>
    <p:extLst>
      <p:ext uri="{BB962C8B-B14F-4D97-AF65-F5344CB8AC3E}">
        <p14:creationId xmlns:p14="http://schemas.microsoft.com/office/powerpoint/2010/main" val="34233812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928144"/>
          </a:xfrm>
        </p:spPr>
        <p:txBody>
          <a:bodyPr/>
          <a:lstStyle/>
          <a:p>
            <a:r>
              <a:rPr lang="sr-Latn-RS" dirty="0" smtClean="0"/>
              <a:t>Nutrition in diabetic patient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12776"/>
            <a:ext cx="7772400" cy="4759424"/>
          </a:xfrm>
        </p:spPr>
        <p:txBody>
          <a:bodyPr/>
          <a:lstStyle/>
          <a:p>
            <a:r>
              <a:rPr lang="en-US" dirty="0"/>
              <a:t>Prevent greater oscillations of </a:t>
            </a:r>
            <a:r>
              <a:rPr lang="en-US" dirty="0" err="1"/>
              <a:t>glycemia</a:t>
            </a:r>
            <a:r>
              <a:rPr lang="en-US" dirty="0"/>
              <a:t> and </a:t>
            </a:r>
            <a:r>
              <a:rPr lang="en-US" dirty="0" smtClean="0"/>
              <a:t>lipids</a:t>
            </a:r>
            <a:endParaRPr lang="sr-Latn-RS" dirty="0" smtClean="0"/>
          </a:p>
          <a:p>
            <a:r>
              <a:rPr lang="en-US" dirty="0" smtClean="0"/>
              <a:t>Diet </a:t>
            </a:r>
            <a:r>
              <a:rPr lang="en-US" dirty="0"/>
              <a:t>individually adapted to the state of the cardiovascular </a:t>
            </a:r>
            <a:r>
              <a:rPr lang="en-US" dirty="0" smtClean="0"/>
              <a:t>system</a:t>
            </a:r>
            <a:endParaRPr lang="sr-Latn-RS" dirty="0" smtClean="0"/>
          </a:p>
          <a:p>
            <a:r>
              <a:rPr lang="en-US" dirty="0" smtClean="0"/>
              <a:t>Sufficient </a:t>
            </a:r>
            <a:r>
              <a:rPr lang="en-US" dirty="0"/>
              <a:t>intake of protein, vitamins and </a:t>
            </a:r>
            <a:r>
              <a:rPr lang="en-US" dirty="0" smtClean="0"/>
              <a:t>minerals</a:t>
            </a:r>
            <a:endParaRPr lang="sr-Latn-RS" dirty="0" smtClean="0"/>
          </a:p>
          <a:p>
            <a:r>
              <a:rPr lang="sr-Latn-RS" dirty="0"/>
              <a:t>L</a:t>
            </a:r>
            <a:r>
              <a:rPr lang="en-US" dirty="0" err="1" smtClean="0"/>
              <a:t>ight</a:t>
            </a:r>
            <a:r>
              <a:rPr lang="en-US" dirty="0" smtClean="0"/>
              <a:t> </a:t>
            </a:r>
            <a:r>
              <a:rPr lang="en-US" dirty="0"/>
              <a:t>physical </a:t>
            </a:r>
            <a:r>
              <a:rPr lang="en-US" dirty="0" smtClean="0"/>
              <a:t>work</a:t>
            </a:r>
            <a:endParaRPr lang="sr-Latn-RS" dirty="0" smtClean="0"/>
          </a:p>
          <a:p>
            <a:r>
              <a:rPr lang="en-US" dirty="0" smtClean="0"/>
              <a:t>Prohibited </a:t>
            </a:r>
            <a:r>
              <a:rPr lang="en-US" dirty="0"/>
              <a:t>intake of concentrated carbohydrates, reduced fat </a:t>
            </a:r>
            <a:r>
              <a:rPr lang="en-US" dirty="0" smtClean="0"/>
              <a:t>intake</a:t>
            </a:r>
            <a:endParaRPr lang="sr-Latn-RS" dirty="0" smtClean="0"/>
          </a:p>
          <a:p>
            <a:r>
              <a:rPr lang="en-US" dirty="0" smtClean="0"/>
              <a:t>Body </a:t>
            </a:r>
            <a:r>
              <a:rPr lang="en-US" dirty="0"/>
              <a:t>weight 10% less than </a:t>
            </a:r>
            <a:r>
              <a:rPr lang="en-US" dirty="0" smtClean="0"/>
              <a:t>ideal</a:t>
            </a:r>
            <a:endParaRPr lang="sr-Latn-RS" dirty="0" smtClean="0"/>
          </a:p>
          <a:p>
            <a:r>
              <a:rPr lang="en-US" dirty="0" smtClean="0"/>
              <a:t>Foods </a:t>
            </a:r>
            <a:r>
              <a:rPr lang="en-US" dirty="0"/>
              <a:t>with a low glycemic index: barley, oats, polenta, fruits (except bananas, pineapples, melons, watermelons, dried fruits) and vegetables (except potatoes, carrots and parsnips)</a:t>
            </a:r>
          </a:p>
        </p:txBody>
      </p:sp>
    </p:spTree>
    <p:extLst>
      <p:ext uri="{BB962C8B-B14F-4D97-AF65-F5344CB8AC3E}">
        <p14:creationId xmlns:p14="http://schemas.microsoft.com/office/powerpoint/2010/main" val="4228991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928144"/>
          </a:xfrm>
        </p:spPr>
        <p:txBody>
          <a:bodyPr/>
          <a:lstStyle/>
          <a:p>
            <a:r>
              <a:rPr lang="sr-Latn-RS" dirty="0" smtClean="0"/>
              <a:t>Nutrition in obese patient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12776"/>
            <a:ext cx="7772400" cy="475942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Energy deficit &lt; 500 </a:t>
            </a:r>
            <a:r>
              <a:rPr lang="en-US" dirty="0" smtClean="0"/>
              <a:t>kcal</a:t>
            </a:r>
            <a:endParaRPr lang="sr-Latn-RS" dirty="0" smtClean="0"/>
          </a:p>
          <a:p>
            <a:r>
              <a:rPr lang="sr-Latn-RS" dirty="0"/>
              <a:t>D</a:t>
            </a:r>
            <a:r>
              <a:rPr lang="en-US" dirty="0" err="1" smtClean="0"/>
              <a:t>eficit</a:t>
            </a:r>
            <a:r>
              <a:rPr lang="en-US" dirty="0" smtClean="0"/>
              <a:t> </a:t>
            </a:r>
            <a:r>
              <a:rPr lang="en-US" dirty="0"/>
              <a:t>of 0.5 kg per week leads to gradual weight loss, and &gt;2 kg per week leads to loss of muscle and not fat </a:t>
            </a:r>
            <a:r>
              <a:rPr lang="en-US" dirty="0" smtClean="0"/>
              <a:t>tissue</a:t>
            </a:r>
            <a:endParaRPr lang="sr-Latn-RS" dirty="0" smtClean="0"/>
          </a:p>
          <a:p>
            <a:r>
              <a:rPr lang="en-US" dirty="0" smtClean="0"/>
              <a:t>A </a:t>
            </a:r>
            <a:r>
              <a:rPr lang="en-US" dirty="0"/>
              <a:t>deficit of 500 kcal per week is well tolerated and brings a loss in body mass and is maintained for a long period of </a:t>
            </a:r>
            <a:r>
              <a:rPr lang="en-US" dirty="0" smtClean="0"/>
              <a:t>time</a:t>
            </a:r>
            <a:endParaRPr lang="sr-Latn-RS" dirty="0" smtClean="0"/>
          </a:p>
          <a:p>
            <a:r>
              <a:rPr lang="en-US" dirty="0" smtClean="0"/>
              <a:t>A </a:t>
            </a:r>
            <a:r>
              <a:rPr lang="en-US" dirty="0"/>
              <a:t>loss of 10% of initial weight has a significant impact on reducing cardiovascular </a:t>
            </a:r>
            <a:r>
              <a:rPr lang="en-US" dirty="0" smtClean="0"/>
              <a:t>risk</a:t>
            </a:r>
            <a:endParaRPr lang="sr-Latn-RS" dirty="0" smtClean="0"/>
          </a:p>
          <a:p>
            <a:r>
              <a:rPr lang="en-US" dirty="0" smtClean="0"/>
              <a:t>The </a:t>
            </a:r>
            <a:r>
              <a:rPr lang="en-US" dirty="0"/>
              <a:t>10% body weight loss achieved in 3 months should then be </a:t>
            </a:r>
            <a:r>
              <a:rPr lang="en-US" dirty="0" smtClean="0"/>
              <a:t>maintained</a:t>
            </a:r>
            <a:endParaRPr lang="sr-Latn-RS" dirty="0" smtClean="0"/>
          </a:p>
          <a:p>
            <a:r>
              <a:rPr lang="en-US" dirty="0" smtClean="0"/>
              <a:t>Coordination </a:t>
            </a:r>
            <a:r>
              <a:rPr lang="en-US" dirty="0"/>
              <a:t>of energy intake and </a:t>
            </a:r>
            <a:r>
              <a:rPr lang="en-US" dirty="0" smtClean="0"/>
              <a:t>consumption</a:t>
            </a:r>
            <a:endParaRPr lang="sr-Latn-RS" dirty="0" smtClean="0"/>
          </a:p>
          <a:p>
            <a:r>
              <a:rPr lang="en-US" dirty="0" smtClean="0"/>
              <a:t>Increased </a:t>
            </a:r>
            <a:r>
              <a:rPr lang="en-US" dirty="0"/>
              <a:t>intake of whole grains, vegetables, </a:t>
            </a:r>
            <a:r>
              <a:rPr lang="en-US" dirty="0" smtClean="0"/>
              <a:t>fruits</a:t>
            </a:r>
            <a:endParaRPr lang="sr-Latn-RS" dirty="0" smtClean="0"/>
          </a:p>
          <a:p>
            <a:r>
              <a:rPr lang="en-US" dirty="0" smtClean="0"/>
              <a:t>Limited </a:t>
            </a:r>
            <a:r>
              <a:rPr lang="en-US" dirty="0"/>
              <a:t>fat intake, 20-25% of energy </a:t>
            </a:r>
            <a:r>
              <a:rPr lang="en-US" dirty="0" smtClean="0"/>
              <a:t>intake</a:t>
            </a:r>
            <a:endParaRPr lang="sr-Latn-RS" dirty="0" smtClean="0"/>
          </a:p>
          <a:p>
            <a:r>
              <a:rPr lang="en-US" dirty="0" smtClean="0"/>
              <a:t>Diet </a:t>
            </a:r>
            <a:r>
              <a:rPr lang="en-US" dirty="0"/>
              <a:t>from 1200 to 1500 kcal</a:t>
            </a:r>
          </a:p>
        </p:txBody>
      </p:sp>
    </p:spTree>
    <p:extLst>
      <p:ext uri="{BB962C8B-B14F-4D97-AF65-F5344CB8AC3E}">
        <p14:creationId xmlns:p14="http://schemas.microsoft.com/office/powerpoint/2010/main" val="12595779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856136"/>
          </a:xfrm>
        </p:spPr>
        <p:txBody>
          <a:bodyPr/>
          <a:lstStyle/>
          <a:p>
            <a:r>
              <a:rPr lang="sr-Latn-RS" dirty="0"/>
              <a:t>Nutrition </a:t>
            </a:r>
            <a:r>
              <a:rPr lang="sr-Latn-RS" dirty="0" smtClean="0"/>
              <a:t>in patient with CVD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648" y="1772816"/>
            <a:ext cx="7772400" cy="4831432"/>
          </a:xfrm>
        </p:spPr>
        <p:txBody>
          <a:bodyPr/>
          <a:lstStyle/>
          <a:p>
            <a:r>
              <a:rPr lang="en-US" dirty="0"/>
              <a:t>Essential (omega 3 and 6) fatty acids (fish and seafood) lower blood pressure and cholesterol, prevent platelet </a:t>
            </a:r>
            <a:r>
              <a:rPr lang="en-US" dirty="0" smtClean="0"/>
              <a:t>aggregation</a:t>
            </a:r>
            <a:endParaRPr lang="sr-Latn-RS" dirty="0" smtClean="0"/>
          </a:p>
          <a:p>
            <a:r>
              <a:rPr lang="en-US" dirty="0" smtClean="0"/>
              <a:t>Alpha-linoleic </a:t>
            </a:r>
            <a:r>
              <a:rPr lang="en-US" dirty="0"/>
              <a:t>acid: </a:t>
            </a:r>
            <a:r>
              <a:rPr lang="en-US" dirty="0" err="1"/>
              <a:t>antithrombogenic</a:t>
            </a:r>
            <a:r>
              <a:rPr lang="en-US" dirty="0"/>
              <a:t> and </a:t>
            </a:r>
            <a:r>
              <a:rPr lang="en-US" dirty="0" smtClean="0"/>
              <a:t>antihypertensive</a:t>
            </a:r>
            <a:endParaRPr lang="sr-Latn-RS" dirty="0" smtClean="0"/>
          </a:p>
          <a:p>
            <a:r>
              <a:rPr lang="en-US" dirty="0" smtClean="0"/>
              <a:t>Avoiding </a:t>
            </a:r>
            <a:r>
              <a:rPr lang="en-US" dirty="0"/>
              <a:t>trans fatty acids, </a:t>
            </a:r>
            <a:r>
              <a:rPr lang="en-US" dirty="0" smtClean="0"/>
              <a:t>carbohydrates</a:t>
            </a:r>
            <a:endParaRPr lang="sr-Latn-RS" dirty="0" smtClean="0"/>
          </a:p>
          <a:p>
            <a:r>
              <a:rPr lang="en-US" dirty="0" smtClean="0"/>
              <a:t>Predominance </a:t>
            </a:r>
            <a:r>
              <a:rPr lang="en-US" dirty="0"/>
              <a:t>of foods of plant origin, whole grains, fruits, </a:t>
            </a:r>
            <a:r>
              <a:rPr lang="en-US" dirty="0" smtClean="0"/>
              <a:t>vegetables</a:t>
            </a:r>
            <a:endParaRPr lang="sr-Latn-RS" dirty="0" smtClean="0"/>
          </a:p>
          <a:p>
            <a:r>
              <a:rPr lang="en-US" dirty="0" smtClean="0"/>
              <a:t>Mediterranean </a:t>
            </a:r>
            <a:r>
              <a:rPr lang="en-US" dirty="0"/>
              <a:t>diet: low intake of saturated fatty acids, which have been replaced by </a:t>
            </a:r>
            <a:r>
              <a:rPr lang="en-US" dirty="0" err="1"/>
              <a:t>monosaturated</a:t>
            </a:r>
            <a:r>
              <a:rPr lang="en-US" dirty="0"/>
              <a:t> ones, and abundant intake of fruits, vegetables, whole </a:t>
            </a:r>
            <a:r>
              <a:rPr lang="en-US" dirty="0" smtClean="0"/>
              <a:t>grains</a:t>
            </a:r>
            <a:endParaRPr lang="sr-Latn-RS" dirty="0" smtClean="0"/>
          </a:p>
          <a:p>
            <a:r>
              <a:rPr lang="en-US" dirty="0" smtClean="0"/>
              <a:t>Dietary </a:t>
            </a:r>
            <a:r>
              <a:rPr lang="en-US" dirty="0"/>
              <a:t>approach to hypertension</a:t>
            </a:r>
          </a:p>
        </p:txBody>
      </p:sp>
    </p:spTree>
    <p:extLst>
      <p:ext uri="{BB962C8B-B14F-4D97-AF65-F5344CB8AC3E}">
        <p14:creationId xmlns:p14="http://schemas.microsoft.com/office/powerpoint/2010/main" val="36285160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856136"/>
          </a:xfrm>
        </p:spPr>
        <p:txBody>
          <a:bodyPr/>
          <a:lstStyle/>
          <a:p>
            <a:r>
              <a:rPr lang="sr-Latn-RS" dirty="0"/>
              <a:t>Nutrition </a:t>
            </a:r>
            <a:r>
              <a:rPr lang="sr-Latn-RS" dirty="0" smtClean="0"/>
              <a:t>in patient with CVD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72816"/>
            <a:ext cx="7772400" cy="4399384"/>
          </a:xfrm>
        </p:spPr>
        <p:txBody>
          <a:bodyPr/>
          <a:lstStyle/>
          <a:p>
            <a:r>
              <a:rPr lang="en-US" dirty="0" smtClean="0"/>
              <a:t>Hypo</a:t>
            </a:r>
            <a:r>
              <a:rPr lang="sr-Latn-RS" dirty="0" smtClean="0"/>
              <a:t> – or</a:t>
            </a:r>
            <a:r>
              <a:rPr lang="sr-Latn-RS" dirty="0"/>
              <a:t> </a:t>
            </a:r>
            <a:r>
              <a:rPr lang="en-US" dirty="0" smtClean="0"/>
              <a:t>Hyper</a:t>
            </a:r>
            <a:r>
              <a:rPr lang="sr-Latn-RS" dirty="0" smtClean="0"/>
              <a:t>-</a:t>
            </a:r>
            <a:r>
              <a:rPr lang="en-US" dirty="0" smtClean="0"/>
              <a:t>protein </a:t>
            </a:r>
            <a:r>
              <a:rPr lang="en-US" dirty="0"/>
              <a:t>(nephrotic syndrome</a:t>
            </a:r>
            <a:r>
              <a:rPr lang="en-US" dirty="0" smtClean="0"/>
              <a:t>)</a:t>
            </a:r>
            <a:endParaRPr lang="sr-Latn-RS" dirty="0" smtClean="0"/>
          </a:p>
          <a:p>
            <a:r>
              <a:rPr lang="en-US" dirty="0" smtClean="0"/>
              <a:t>Diet </a:t>
            </a:r>
            <a:r>
              <a:rPr lang="en-US" dirty="0"/>
              <a:t>without </a:t>
            </a:r>
            <a:r>
              <a:rPr lang="en-US" dirty="0" smtClean="0"/>
              <a:t>salt</a:t>
            </a:r>
            <a:endParaRPr lang="sr-Latn-RS" dirty="0" smtClean="0"/>
          </a:p>
          <a:p>
            <a:r>
              <a:rPr lang="en-US" dirty="0" smtClean="0"/>
              <a:t>Chronic </a:t>
            </a:r>
            <a:r>
              <a:rPr lang="en-US" dirty="0"/>
              <a:t>renal failure: reduce malnutrition and uremia, carbohydrates half of the energy source, vegetable fats and oils - a third of the </a:t>
            </a:r>
            <a:r>
              <a:rPr lang="en-US" dirty="0" smtClean="0"/>
              <a:t>energy</a:t>
            </a:r>
            <a:endParaRPr lang="sr-Latn-RS" dirty="0" smtClean="0"/>
          </a:p>
          <a:p>
            <a:r>
              <a:rPr lang="en-US" dirty="0" smtClean="0"/>
              <a:t>Reduce</a:t>
            </a:r>
            <a:r>
              <a:rPr lang="sr-Latn-RS" dirty="0" smtClean="0"/>
              <a:t>d</a:t>
            </a:r>
            <a:r>
              <a:rPr lang="en-US" dirty="0" smtClean="0"/>
              <a:t> </a:t>
            </a:r>
            <a:r>
              <a:rPr lang="en-US" dirty="0"/>
              <a:t>fluid intake</a:t>
            </a:r>
          </a:p>
        </p:txBody>
      </p:sp>
    </p:spTree>
    <p:extLst>
      <p:ext uri="{BB962C8B-B14F-4D97-AF65-F5344CB8AC3E}">
        <p14:creationId xmlns:p14="http://schemas.microsoft.com/office/powerpoint/2010/main" val="29489782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856136"/>
          </a:xfrm>
        </p:spPr>
        <p:txBody>
          <a:bodyPr/>
          <a:lstStyle/>
          <a:p>
            <a:r>
              <a:rPr lang="sr-Latn-RS" dirty="0"/>
              <a:t>Nutrition </a:t>
            </a:r>
            <a:r>
              <a:rPr lang="sr-Latn-RS" dirty="0" smtClean="0"/>
              <a:t>in patient with surgery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40768"/>
            <a:ext cx="7772400" cy="4831432"/>
          </a:xfrm>
        </p:spPr>
        <p:txBody>
          <a:bodyPr/>
          <a:lstStyle/>
          <a:p>
            <a:r>
              <a:rPr lang="sr-Latn-RS" b="1" dirty="0" smtClean="0"/>
              <a:t>Before </a:t>
            </a:r>
            <a:r>
              <a:rPr lang="sr-Latn-RS" b="1" dirty="0"/>
              <a:t>surgery</a:t>
            </a:r>
            <a:endParaRPr lang="sr-Latn-RS" b="1" dirty="0" smtClean="0"/>
          </a:p>
          <a:p>
            <a:pPr marL="0" indent="0">
              <a:buNone/>
            </a:pPr>
            <a:r>
              <a:rPr lang="en-US" sz="1800" dirty="0" smtClean="0"/>
              <a:t>Liquid </a:t>
            </a:r>
            <a:r>
              <a:rPr lang="en-US" sz="1800" dirty="0"/>
              <a:t>diet before and after </a:t>
            </a:r>
            <a:r>
              <a:rPr lang="en-US" sz="1800" dirty="0" smtClean="0"/>
              <a:t>surgery</a:t>
            </a:r>
            <a:endParaRPr lang="sr-Latn-RS" sz="1800" dirty="0" smtClean="0"/>
          </a:p>
          <a:p>
            <a:pPr marL="0" indent="0">
              <a:buNone/>
            </a:pPr>
            <a:r>
              <a:rPr lang="en-US" sz="1800" dirty="0" smtClean="0"/>
              <a:t>Food </a:t>
            </a:r>
            <a:r>
              <a:rPr lang="en-US" sz="1800" dirty="0"/>
              <a:t>intake per </a:t>
            </a:r>
            <a:r>
              <a:rPr lang="en-US" sz="1800" dirty="0" err="1"/>
              <a:t>os</a:t>
            </a:r>
            <a:r>
              <a:rPr lang="en-US" sz="1800" dirty="0"/>
              <a:t> is stopped 6 hours </a:t>
            </a:r>
            <a:r>
              <a:rPr lang="en-US" sz="1800" dirty="0" smtClean="0"/>
              <a:t>preoperatively</a:t>
            </a:r>
            <a:endParaRPr lang="sr-Latn-RS" sz="1800" dirty="0" smtClean="0"/>
          </a:p>
          <a:p>
            <a:pPr marL="0" indent="0">
              <a:buNone/>
            </a:pPr>
            <a:r>
              <a:rPr lang="en-US" sz="1800" dirty="0" smtClean="0"/>
              <a:t>In </a:t>
            </a:r>
            <a:r>
              <a:rPr lang="en-US" sz="1800" dirty="0"/>
              <a:t>case of abdominal surgery: mushy or liquid diet 2-3 days </a:t>
            </a:r>
            <a:r>
              <a:rPr lang="en-US" sz="1800" dirty="0" smtClean="0"/>
              <a:t>before</a:t>
            </a:r>
            <a:endParaRPr lang="sr-Latn-RS" sz="1800" dirty="0" smtClean="0"/>
          </a:p>
          <a:p>
            <a:endParaRPr lang="sr-Latn-RS" dirty="0"/>
          </a:p>
          <a:p>
            <a:r>
              <a:rPr lang="sr-Latn-RS" dirty="0" smtClean="0"/>
              <a:t>After surgery</a:t>
            </a:r>
          </a:p>
          <a:p>
            <a:pPr marL="0" indent="0">
              <a:buNone/>
            </a:pPr>
            <a:r>
              <a:rPr lang="en-US" sz="1800" dirty="0"/>
              <a:t>Liquid diet, 3-5 </a:t>
            </a:r>
            <a:r>
              <a:rPr lang="en-US" sz="1800" dirty="0" smtClean="0"/>
              <a:t>days</a:t>
            </a:r>
            <a:endParaRPr lang="sr-Latn-RS" sz="1800" dirty="0" smtClean="0"/>
          </a:p>
          <a:p>
            <a:pPr marL="0" indent="0">
              <a:buNone/>
            </a:pPr>
            <a:r>
              <a:rPr lang="en-US" sz="1800" dirty="0" smtClean="0"/>
              <a:t>5 </a:t>
            </a:r>
            <a:r>
              <a:rPr lang="en-US" sz="1800" dirty="0"/>
              <a:t>meals with plenty of </a:t>
            </a:r>
            <a:r>
              <a:rPr lang="en-US" sz="1800" dirty="0" smtClean="0"/>
              <a:t>drinks</a:t>
            </a:r>
            <a:endParaRPr lang="sr-Latn-RS" sz="1800" dirty="0" smtClean="0"/>
          </a:p>
          <a:p>
            <a:pPr marL="0" indent="0">
              <a:buNone/>
            </a:pPr>
            <a:r>
              <a:rPr lang="en-US" sz="1800" dirty="0" smtClean="0"/>
              <a:t>Easily </a:t>
            </a:r>
            <a:r>
              <a:rPr lang="en-US" sz="1800" dirty="0"/>
              <a:t>digestible proteins, vegetables, natural juices, </a:t>
            </a:r>
            <a:r>
              <a:rPr lang="en-US" sz="1800" dirty="0" smtClean="0"/>
              <a:t>vitamins</a:t>
            </a:r>
            <a:endParaRPr lang="sr-Latn-RS" sz="1800" dirty="0" smtClean="0"/>
          </a:p>
          <a:p>
            <a:pPr marL="0" indent="0">
              <a:buNone/>
            </a:pPr>
            <a:r>
              <a:rPr lang="en-US" sz="1800" dirty="0" smtClean="0"/>
              <a:t>Oral </a:t>
            </a:r>
            <a:r>
              <a:rPr lang="en-US" sz="1800" dirty="0"/>
              <a:t>nutrition delayed for 24-48 hours, until normal intestinal </a:t>
            </a:r>
            <a:r>
              <a:rPr lang="en-US" sz="1800" dirty="0" smtClean="0"/>
              <a:t>peristalsis</a:t>
            </a:r>
            <a:endParaRPr lang="sr-Latn-RS" sz="1800" dirty="0" smtClean="0"/>
          </a:p>
          <a:p>
            <a:pPr marL="0" indent="0">
              <a:buNone/>
            </a:pPr>
            <a:r>
              <a:rPr lang="en-US" sz="1800" dirty="0" smtClean="0"/>
              <a:t>Liquid </a:t>
            </a:r>
            <a:r>
              <a:rPr lang="en-US" sz="1800" dirty="0"/>
              <a:t>porridge diet</a:t>
            </a:r>
          </a:p>
        </p:txBody>
      </p:sp>
    </p:spTree>
    <p:extLst>
      <p:ext uri="{BB962C8B-B14F-4D97-AF65-F5344CB8AC3E}">
        <p14:creationId xmlns:p14="http://schemas.microsoft.com/office/powerpoint/2010/main" val="14489071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WATER INTAKE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 adult organism loses about 2.5 liters of water per </a:t>
            </a:r>
            <a:r>
              <a:rPr lang="en-US" dirty="0" smtClean="0"/>
              <a:t>day</a:t>
            </a:r>
            <a:endParaRPr lang="sr-Latn-RS" dirty="0" smtClean="0"/>
          </a:p>
          <a:p>
            <a:pPr marL="0" indent="0">
              <a:buNone/>
            </a:pPr>
            <a:endParaRPr lang="sr-Latn-RS" dirty="0" smtClean="0"/>
          </a:p>
          <a:p>
            <a:r>
              <a:rPr lang="en-US" dirty="0" smtClean="0"/>
              <a:t>Water </a:t>
            </a:r>
            <a:r>
              <a:rPr lang="en-US" dirty="0"/>
              <a:t>is lost through diuresis (1.5l), stool, breathing and </a:t>
            </a:r>
            <a:r>
              <a:rPr lang="en-US" dirty="0" smtClean="0"/>
              <a:t>evaporation</a:t>
            </a:r>
            <a:endParaRPr lang="sr-Latn-RS" dirty="0" smtClean="0"/>
          </a:p>
          <a:p>
            <a:endParaRPr lang="sr-Latn-RS" dirty="0" smtClean="0"/>
          </a:p>
          <a:p>
            <a:r>
              <a:rPr lang="en-US" dirty="0" smtClean="0"/>
              <a:t>Water </a:t>
            </a:r>
            <a:r>
              <a:rPr lang="en-US" dirty="0"/>
              <a:t>intake: men 2.5 l, women 2.2 l per </a:t>
            </a:r>
            <a:r>
              <a:rPr lang="en-US" dirty="0" smtClean="0"/>
              <a:t>day</a:t>
            </a:r>
            <a:endParaRPr lang="sr-Latn-RS" dirty="0" smtClean="0"/>
          </a:p>
          <a:p>
            <a:endParaRPr lang="sr-Latn-RS" dirty="0" smtClean="0"/>
          </a:p>
          <a:p>
            <a:r>
              <a:rPr lang="en-US" dirty="0" smtClean="0"/>
              <a:t>Manual </a:t>
            </a:r>
            <a:r>
              <a:rPr lang="en-US" dirty="0"/>
              <a:t>operation at high temperatures: 4.5 l per </a:t>
            </a:r>
            <a:r>
              <a:rPr lang="en-US" dirty="0" smtClean="0"/>
              <a:t>day</a:t>
            </a:r>
            <a:endParaRPr lang="sr-Latn-RS" dirty="0" smtClean="0"/>
          </a:p>
          <a:p>
            <a:endParaRPr lang="sr-Latn-RS" dirty="0" smtClean="0"/>
          </a:p>
          <a:p>
            <a:r>
              <a:rPr lang="en-US" dirty="0" smtClean="0"/>
              <a:t>Loss </a:t>
            </a:r>
            <a:r>
              <a:rPr lang="en-US" dirty="0"/>
              <a:t>of 10% of body water can be life-threatening, 10-12% severe weakness, 20% loss of consciousness, coma and death</a:t>
            </a:r>
          </a:p>
        </p:txBody>
      </p:sp>
    </p:spTree>
    <p:extLst>
      <p:ext uri="{BB962C8B-B14F-4D97-AF65-F5344CB8AC3E}">
        <p14:creationId xmlns:p14="http://schemas.microsoft.com/office/powerpoint/2010/main" val="352268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AIM of feeding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Input</a:t>
            </a:r>
            <a:endParaRPr lang="sr-Latn-RS" dirty="0" smtClean="0"/>
          </a:p>
          <a:p>
            <a:pPr lvl="1"/>
            <a:r>
              <a:rPr lang="en-US" dirty="0" smtClean="0"/>
              <a:t>adequate amounts</a:t>
            </a:r>
            <a:endParaRPr lang="sr-Latn-RS" dirty="0" smtClean="0"/>
          </a:p>
          <a:p>
            <a:pPr lvl="1"/>
            <a:r>
              <a:rPr lang="en-US" dirty="0" smtClean="0"/>
              <a:t>variety </a:t>
            </a:r>
            <a:r>
              <a:rPr lang="en-US" dirty="0"/>
              <a:t>of </a:t>
            </a:r>
            <a:r>
              <a:rPr lang="en-US" dirty="0" smtClean="0"/>
              <a:t>nutrients</a:t>
            </a:r>
            <a:endParaRPr lang="sr-Latn-RS" dirty="0" smtClean="0"/>
          </a:p>
          <a:p>
            <a:pPr lvl="1"/>
            <a:r>
              <a:rPr lang="en-US" dirty="0" smtClean="0"/>
              <a:t>adequate </a:t>
            </a:r>
            <a:r>
              <a:rPr lang="en-US" dirty="0"/>
              <a:t>energy </a:t>
            </a:r>
            <a:r>
              <a:rPr lang="en-US" dirty="0" smtClean="0"/>
              <a:t>intake</a:t>
            </a:r>
            <a:endParaRPr lang="sr-Latn-RS" dirty="0" smtClean="0"/>
          </a:p>
          <a:p>
            <a:endParaRPr lang="sr-Latn-RS" dirty="0" smtClean="0"/>
          </a:p>
          <a:p>
            <a:r>
              <a:rPr lang="en-US" dirty="0" smtClean="0"/>
              <a:t>Satisfy </a:t>
            </a:r>
            <a:r>
              <a:rPr lang="en-US" dirty="0"/>
              <a:t>energy needs (3 main meals and 2-3 snacks</a:t>
            </a:r>
            <a:r>
              <a:rPr lang="en-US" dirty="0" smtClean="0"/>
              <a:t>)</a:t>
            </a:r>
            <a:endParaRPr lang="sr-Latn-RS" dirty="0" smtClean="0"/>
          </a:p>
          <a:p>
            <a:endParaRPr lang="sr-Latn-RS" dirty="0"/>
          </a:p>
          <a:p>
            <a:r>
              <a:rPr lang="en-US" dirty="0" smtClean="0"/>
              <a:t>To </a:t>
            </a:r>
            <a:r>
              <a:rPr lang="en-US" dirty="0"/>
              <a:t>meet special requirements in the period of growth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1017635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SPECIAL AIMs of feeding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Prevention and </a:t>
            </a:r>
            <a:r>
              <a:rPr lang="en-US" dirty="0" smtClean="0"/>
              <a:t>correction</a:t>
            </a:r>
            <a:endParaRPr lang="sr-Latn-RS" dirty="0" smtClean="0"/>
          </a:p>
          <a:p>
            <a:pPr marL="0" indent="0">
              <a:buNone/>
            </a:pPr>
            <a:endParaRPr lang="sr-Latn-RS" dirty="0" smtClean="0"/>
          </a:p>
          <a:p>
            <a:pPr lvl="1"/>
            <a:r>
              <a:rPr lang="en-US" dirty="0" smtClean="0"/>
              <a:t>Obesity</a:t>
            </a:r>
            <a:endParaRPr lang="sr-Latn-RS" dirty="0" smtClean="0"/>
          </a:p>
          <a:p>
            <a:pPr lvl="1"/>
            <a:r>
              <a:rPr lang="en-US" dirty="0" smtClean="0"/>
              <a:t>Diabetes</a:t>
            </a:r>
            <a:endParaRPr lang="sr-Latn-RS" dirty="0" smtClean="0"/>
          </a:p>
          <a:p>
            <a:pPr lvl="1"/>
            <a:r>
              <a:rPr lang="sr-Latn-RS" dirty="0" smtClean="0"/>
              <a:t>H</a:t>
            </a:r>
            <a:r>
              <a:rPr lang="en-US" dirty="0" err="1" smtClean="0"/>
              <a:t>igh</a:t>
            </a:r>
            <a:r>
              <a:rPr lang="en-US" dirty="0" smtClean="0"/>
              <a:t> </a:t>
            </a:r>
            <a:r>
              <a:rPr lang="en-US" dirty="0"/>
              <a:t>blood </a:t>
            </a:r>
            <a:r>
              <a:rPr lang="en-US" dirty="0" smtClean="0"/>
              <a:t>pressure</a:t>
            </a:r>
            <a:endParaRPr lang="sr-Latn-RS" dirty="0" smtClean="0"/>
          </a:p>
          <a:p>
            <a:pPr lvl="1"/>
            <a:r>
              <a:rPr lang="sr-Latn-RS" dirty="0" smtClean="0"/>
              <a:t>E</a:t>
            </a:r>
            <a:r>
              <a:rPr lang="en-US" dirty="0" err="1" smtClean="0"/>
              <a:t>levated</a:t>
            </a:r>
            <a:r>
              <a:rPr lang="en-US" dirty="0" smtClean="0"/>
              <a:t> </a:t>
            </a:r>
            <a:r>
              <a:rPr lang="en-US" dirty="0"/>
              <a:t>blood </a:t>
            </a:r>
            <a:r>
              <a:rPr lang="en-US" dirty="0" smtClean="0"/>
              <a:t>fats</a:t>
            </a:r>
            <a:endParaRPr lang="sr-Latn-RS" dirty="0" smtClean="0"/>
          </a:p>
          <a:p>
            <a:pPr lvl="1"/>
            <a:r>
              <a:rPr lang="sr-Latn-RS" dirty="0" smtClean="0"/>
              <a:t>A</a:t>
            </a:r>
            <a:r>
              <a:rPr lang="en-US" dirty="0" err="1" smtClean="0"/>
              <a:t>therosclerosis</a:t>
            </a:r>
            <a:r>
              <a:rPr lang="en-US" dirty="0" smtClean="0"/>
              <a:t> </a:t>
            </a:r>
            <a:r>
              <a:rPr lang="en-US" dirty="0"/>
              <a:t>and vascular complications</a:t>
            </a:r>
          </a:p>
        </p:txBody>
      </p:sp>
    </p:spTree>
    <p:extLst>
      <p:ext uri="{BB962C8B-B14F-4D97-AF65-F5344CB8AC3E}">
        <p14:creationId xmlns:p14="http://schemas.microsoft.com/office/powerpoint/2010/main" val="798907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PROTEINS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2919" t="12600" r="42784" b="3927"/>
          <a:stretch/>
        </p:blipFill>
        <p:spPr>
          <a:xfrm>
            <a:off x="2841576" y="484632"/>
            <a:ext cx="5616624" cy="595362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682808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005" t="23402" r="34003" b="14389"/>
          <a:stretch/>
        </p:blipFill>
        <p:spPr>
          <a:xfrm>
            <a:off x="827584" y="78497"/>
            <a:ext cx="7200800" cy="646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041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Primary structure of 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21408"/>
            <a:ext cx="7772400" cy="3539840"/>
          </a:xfrm>
        </p:spPr>
        <p:txBody>
          <a:bodyPr>
            <a:normAutofit/>
          </a:bodyPr>
          <a:lstStyle/>
          <a:p>
            <a:pPr fontAlgn="base"/>
            <a:r>
              <a:rPr lang="sr-Latn-RS" dirty="0"/>
              <a:t>T</a:t>
            </a:r>
            <a:r>
              <a:rPr lang="en-US" dirty="0" smtClean="0"/>
              <a:t>he </a:t>
            </a:r>
            <a:r>
              <a:rPr lang="en-US" dirty="0"/>
              <a:t>polypeptide chain consists of a sequence of amino </a:t>
            </a:r>
            <a:r>
              <a:rPr lang="en-US" dirty="0" smtClean="0"/>
              <a:t>acids</a:t>
            </a:r>
            <a:r>
              <a:rPr lang="sr-Latn-RS" dirty="0"/>
              <a:t> </a:t>
            </a:r>
            <a:r>
              <a:rPr lang="en-US" dirty="0"/>
              <a:t>which are present anywhere in the chain. </a:t>
            </a:r>
            <a:endParaRPr lang="sr-Latn-RS" dirty="0"/>
          </a:p>
          <a:p>
            <a:pPr marL="0" indent="0" fontAlgn="base">
              <a:buNone/>
            </a:pPr>
            <a:endParaRPr lang="sr-Latn-RS" dirty="0" smtClean="0"/>
          </a:p>
          <a:p>
            <a:pPr fontAlgn="base"/>
            <a:r>
              <a:rPr lang="en-US" dirty="0" smtClean="0"/>
              <a:t>Peptide </a:t>
            </a:r>
            <a:r>
              <a:rPr lang="en-US" dirty="0"/>
              <a:t>bonds are present in the primary </a:t>
            </a:r>
            <a:r>
              <a:rPr lang="en-US" dirty="0" smtClean="0"/>
              <a:t>structure</a:t>
            </a:r>
            <a:r>
              <a:rPr lang="sr-Latn-RS" dirty="0" smtClean="0"/>
              <a:t>: </a:t>
            </a:r>
          </a:p>
          <a:p>
            <a:pPr lvl="2" fontAlgn="base"/>
            <a:r>
              <a:rPr lang="sr-Latn-RS" dirty="0"/>
              <a:t>D</a:t>
            </a:r>
            <a:r>
              <a:rPr lang="en-US" dirty="0" err="1" smtClean="0"/>
              <a:t>ipeptide</a:t>
            </a:r>
            <a:r>
              <a:rPr lang="en-US" dirty="0" smtClean="0"/>
              <a:t> bond</a:t>
            </a:r>
            <a:r>
              <a:rPr lang="sr-Latn-RS" dirty="0"/>
              <a:t> </a:t>
            </a:r>
            <a:r>
              <a:rPr lang="sr-Latn-RS" dirty="0" smtClean="0"/>
              <a:t>- </a:t>
            </a:r>
            <a:r>
              <a:rPr lang="en-US" dirty="0"/>
              <a:t>two amino acids </a:t>
            </a:r>
            <a:endParaRPr lang="sr-Latn-RS" dirty="0" smtClean="0"/>
          </a:p>
          <a:p>
            <a:pPr lvl="2" fontAlgn="base"/>
            <a:r>
              <a:rPr lang="en-US" dirty="0" smtClean="0"/>
              <a:t>Tripeptide</a:t>
            </a:r>
            <a:r>
              <a:rPr lang="sr-Latn-RS" dirty="0" smtClean="0"/>
              <a:t> - </a:t>
            </a:r>
            <a:r>
              <a:rPr lang="en-US" dirty="0" smtClean="0"/>
              <a:t>three </a:t>
            </a:r>
            <a:r>
              <a:rPr lang="en-US" dirty="0"/>
              <a:t>amino </a:t>
            </a:r>
            <a:r>
              <a:rPr lang="en-US" dirty="0" smtClean="0"/>
              <a:t>acids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570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secondary structure of 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21408"/>
            <a:ext cx="7772400" cy="3539840"/>
          </a:xfrm>
        </p:spPr>
        <p:txBody>
          <a:bodyPr>
            <a:normAutofit/>
          </a:bodyPr>
          <a:lstStyle/>
          <a:p>
            <a:pPr fontAlgn="base"/>
            <a:r>
              <a:rPr lang="en-US" dirty="0" smtClean="0"/>
              <a:t>This </a:t>
            </a:r>
            <a:r>
              <a:rPr lang="en-US" dirty="0"/>
              <a:t>secondary structure </a:t>
            </a:r>
            <a:r>
              <a:rPr lang="en-US" dirty="0" smtClean="0"/>
              <a:t>contains </a:t>
            </a:r>
            <a:r>
              <a:rPr lang="en-US" dirty="0"/>
              <a:t>a folding structure polypeptide chain. </a:t>
            </a:r>
            <a:endParaRPr lang="sr-Latn-RS" dirty="0" smtClean="0"/>
          </a:p>
          <a:p>
            <a:pPr fontAlgn="base"/>
            <a:endParaRPr lang="sr-Latn-RS" dirty="0" smtClean="0"/>
          </a:p>
          <a:p>
            <a:pPr fontAlgn="base"/>
            <a:r>
              <a:rPr lang="en-US" dirty="0" smtClean="0"/>
              <a:t>There </a:t>
            </a:r>
            <a:r>
              <a:rPr lang="en-US" dirty="0"/>
              <a:t>are some types of secondary </a:t>
            </a:r>
            <a:r>
              <a:rPr lang="en-US" dirty="0" smtClean="0"/>
              <a:t>structure</a:t>
            </a:r>
            <a:r>
              <a:rPr lang="sr-Latn-RS" dirty="0" smtClean="0"/>
              <a:t>:</a:t>
            </a:r>
            <a:endParaRPr lang="en-US" dirty="0"/>
          </a:p>
          <a:p>
            <a:pPr lvl="1" fontAlgn="base"/>
            <a:r>
              <a:rPr lang="en-US" dirty="0"/>
              <a:t>Alpha Helix</a:t>
            </a:r>
          </a:p>
          <a:p>
            <a:pPr lvl="1" fontAlgn="base"/>
            <a:r>
              <a:rPr lang="en-US" dirty="0"/>
              <a:t>Beta plated sheet</a:t>
            </a:r>
          </a:p>
          <a:p>
            <a:pPr lvl="1" fontAlgn="base"/>
            <a:r>
              <a:rPr lang="en-US" dirty="0"/>
              <a:t>Strand</a:t>
            </a:r>
          </a:p>
          <a:p>
            <a:pPr lvl="1" fontAlgn="base"/>
            <a:r>
              <a:rPr lang="en-US" dirty="0"/>
              <a:t>Loops</a:t>
            </a:r>
          </a:p>
          <a:p>
            <a:pPr marL="0" indent="0" fontAlgn="base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8921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2958</TotalTime>
  <Words>1657</Words>
  <Application>Microsoft Office PowerPoint</Application>
  <PresentationFormat>On-screen Show (4:3)</PresentationFormat>
  <Paragraphs>267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Palatino Linotype</vt:lpstr>
      <vt:lpstr>Rockwell</vt:lpstr>
      <vt:lpstr>Rockwell Condensed</vt:lpstr>
      <vt:lpstr>Wingdings</vt:lpstr>
      <vt:lpstr>Wood Type</vt:lpstr>
      <vt:lpstr>UNIVERSITY OF KRAGUJEVAC FACULTY OF MEDICAL SCIENCES   INTRODUCTION TO CLINICAL PRACTICE   The normal nutrition of patients</vt:lpstr>
      <vt:lpstr>NORMAL FEEDING</vt:lpstr>
      <vt:lpstr>BaSAL METABOLISM</vt:lpstr>
      <vt:lpstr>AIM of feeding</vt:lpstr>
      <vt:lpstr>SPECIAL AIMs of feeding</vt:lpstr>
      <vt:lpstr>PROTEINS</vt:lpstr>
      <vt:lpstr>PowerPoint Presentation</vt:lpstr>
      <vt:lpstr>Primary structure of proteins</vt:lpstr>
      <vt:lpstr>secondary structure of proteins</vt:lpstr>
      <vt:lpstr>tertiary structure of proteins</vt:lpstr>
      <vt:lpstr>Quaternary structure of proteins</vt:lpstr>
      <vt:lpstr>classification of proteins</vt:lpstr>
      <vt:lpstr>Functions </vt:lpstr>
      <vt:lpstr>PROTEINS - DAILY NEEDS </vt:lpstr>
      <vt:lpstr>carbohydrates</vt:lpstr>
      <vt:lpstr>Monosaccharides</vt:lpstr>
      <vt:lpstr>Disaccharides</vt:lpstr>
      <vt:lpstr>OLIGOSACHARIDES</vt:lpstr>
      <vt:lpstr>Polysaccharides (glycans)</vt:lpstr>
      <vt:lpstr>PowerPoint Presentation</vt:lpstr>
      <vt:lpstr>carbohydrates</vt:lpstr>
      <vt:lpstr>fats</vt:lpstr>
      <vt:lpstr>Structure of fats</vt:lpstr>
      <vt:lpstr>Fatty acids - classification</vt:lpstr>
      <vt:lpstr>Recommended daily fat intake</vt:lpstr>
      <vt:lpstr>cholesterol</vt:lpstr>
      <vt:lpstr>Viramins, Minerals, water</vt:lpstr>
      <vt:lpstr>Nutrition planning</vt:lpstr>
      <vt:lpstr>Principles of adequate nutrition</vt:lpstr>
      <vt:lpstr>Nutrition in diabetic patient</vt:lpstr>
      <vt:lpstr>Nutrition in obese patient</vt:lpstr>
      <vt:lpstr>Nutrition in patient with CVD</vt:lpstr>
      <vt:lpstr>Nutrition in patient with CVD</vt:lpstr>
      <vt:lpstr>Nutrition in patient with surgery</vt:lpstr>
      <vt:lpstr>WATER INTAKE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XX</dc:creator>
  <cp:lastModifiedBy>Rada Vucic</cp:lastModifiedBy>
  <cp:revision>145</cp:revision>
  <dcterms:created xsi:type="dcterms:W3CDTF">2020-01-19T16:00:47Z</dcterms:created>
  <dcterms:modified xsi:type="dcterms:W3CDTF">2023-09-14T13:37:20Z</dcterms:modified>
</cp:coreProperties>
</file>